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34"/>
  </p:notesMasterIdLst>
  <p:sldIdLst>
    <p:sldId id="256" r:id="rId2"/>
    <p:sldId id="271" r:id="rId3"/>
    <p:sldId id="259" r:id="rId4"/>
    <p:sldId id="287" r:id="rId5"/>
    <p:sldId id="264" r:id="rId6"/>
    <p:sldId id="291" r:id="rId7"/>
    <p:sldId id="260" r:id="rId8"/>
    <p:sldId id="276" r:id="rId9"/>
    <p:sldId id="284" r:id="rId10"/>
    <p:sldId id="299" r:id="rId11"/>
    <p:sldId id="306" r:id="rId12"/>
    <p:sldId id="300" r:id="rId13"/>
    <p:sldId id="302" r:id="rId14"/>
    <p:sldId id="301" r:id="rId15"/>
    <p:sldId id="272" r:id="rId16"/>
    <p:sldId id="273" r:id="rId17"/>
    <p:sldId id="298" r:id="rId18"/>
    <p:sldId id="303" r:id="rId19"/>
    <p:sldId id="257" r:id="rId20"/>
    <p:sldId id="294" r:id="rId21"/>
    <p:sldId id="305" r:id="rId22"/>
    <p:sldId id="289" r:id="rId23"/>
    <p:sldId id="290" r:id="rId24"/>
    <p:sldId id="278" r:id="rId25"/>
    <p:sldId id="308" r:id="rId26"/>
    <p:sldId id="275" r:id="rId27"/>
    <p:sldId id="277" r:id="rId28"/>
    <p:sldId id="286" r:id="rId29"/>
    <p:sldId id="280" r:id="rId30"/>
    <p:sldId id="263" r:id="rId31"/>
    <p:sldId id="270" r:id="rId32"/>
    <p:sldId id="307"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arwa zafar" initials="fz" lastIdx="1" clrIdx="0"/>
  <p:cmAuthor id="1" name="Sara Helton" initials="SH"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68" autoAdjust="0"/>
    <p:restoredTop sz="76686" autoAdjust="0"/>
  </p:normalViewPr>
  <p:slideViewPr>
    <p:cSldViewPr>
      <p:cViewPr>
        <p:scale>
          <a:sx n="100" d="100"/>
          <a:sy n="100" d="100"/>
        </p:scale>
        <p:origin x="-1272" y="5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3074901445466486E-2"/>
          <c:y val="0.25081473116654873"/>
          <c:w val="0.78975032851511173"/>
          <c:h val="0.60260682163391577"/>
        </c:manualLayout>
      </c:layout>
      <c:barChart>
        <c:barDir val="col"/>
        <c:grouping val="clustered"/>
        <c:varyColors val="0"/>
        <c:ser>
          <c:idx val="0"/>
          <c:order val="0"/>
          <c:tx>
            <c:strRef>
              <c:f>'[FAO Excel- template.xls]FAO'!$B$23</c:f>
              <c:strCache>
                <c:ptCount val="1"/>
                <c:pt idx="0">
                  <c:v>UN System</c:v>
                </c:pt>
              </c:strCache>
            </c:strRef>
          </c:tx>
          <c:spPr>
            <a:solidFill>
              <a:srgbClr val="003366"/>
            </a:solidFill>
            <a:ln w="12700">
              <a:solidFill>
                <a:srgbClr val="000000"/>
              </a:solidFill>
              <a:prstDash val="solid"/>
            </a:ln>
          </c:spPr>
          <c:invertIfNegative val="0"/>
          <c:dLbls>
            <c:spPr>
              <a:noFill/>
              <a:ln w="25400">
                <a:noFill/>
              </a:ln>
            </c:spPr>
            <c:txPr>
              <a:bodyPr/>
              <a:lstStyle/>
              <a:p>
                <a:pPr>
                  <a:defRPr sz="800" b="0" i="0" u="none" strike="noStrike" baseline="0">
                    <a:solidFill>
                      <a:srgbClr val="0000FF"/>
                    </a:solidFill>
                    <a:latin typeface="Calibri"/>
                    <a:ea typeface="Calibri"/>
                    <a:cs typeface="Calibri"/>
                  </a:defRPr>
                </a:pPr>
                <a:endParaRPr lang="en-US"/>
              </a:p>
            </c:txPr>
            <c:showLegendKey val="0"/>
            <c:showVal val="1"/>
            <c:showCatName val="0"/>
            <c:showSerName val="0"/>
            <c:showPercent val="0"/>
            <c:showBubbleSize val="0"/>
            <c:showLeaderLines val="0"/>
          </c:dLbls>
          <c:cat>
            <c:strRef>
              <c:f>'[FAO Excel- template.xls]FAO'!$A$24:$A$30</c:f>
              <c:strCache>
                <c:ptCount val="7"/>
                <c:pt idx="0">
                  <c:v>UG</c:v>
                </c:pt>
                <c:pt idx="1">
                  <c:v>D-2</c:v>
                </c:pt>
                <c:pt idx="2">
                  <c:v>D-1</c:v>
                </c:pt>
                <c:pt idx="3">
                  <c:v>P-5</c:v>
                </c:pt>
                <c:pt idx="4">
                  <c:v>P-4</c:v>
                </c:pt>
                <c:pt idx="5">
                  <c:v>P-3</c:v>
                </c:pt>
                <c:pt idx="6">
                  <c:v>P-2</c:v>
                </c:pt>
              </c:strCache>
            </c:strRef>
          </c:cat>
          <c:val>
            <c:numRef>
              <c:f>'[FAO Excel- template.xls]FAO'!$B$24:$B$30</c:f>
              <c:numCache>
                <c:formatCode>0.0</c:formatCode>
                <c:ptCount val="7"/>
                <c:pt idx="0">
                  <c:v>30.9</c:v>
                </c:pt>
                <c:pt idx="1">
                  <c:v>25.7</c:v>
                </c:pt>
                <c:pt idx="2">
                  <c:v>30.2</c:v>
                </c:pt>
                <c:pt idx="3">
                  <c:v>31.7</c:v>
                </c:pt>
                <c:pt idx="4">
                  <c:v>38.4</c:v>
                </c:pt>
                <c:pt idx="5">
                  <c:v>45.1</c:v>
                </c:pt>
                <c:pt idx="6">
                  <c:v>57.3</c:v>
                </c:pt>
              </c:numCache>
            </c:numRef>
          </c:val>
        </c:ser>
        <c:ser>
          <c:idx val="1"/>
          <c:order val="1"/>
          <c:tx>
            <c:strRef>
              <c:f>'[FAO Excel- template.xls]FAO'!$C$23</c:f>
              <c:strCache>
                <c:ptCount val="1"/>
              </c:strCache>
            </c:strRef>
          </c:tx>
          <c:spPr>
            <a:solidFill>
              <a:srgbClr val="993366"/>
            </a:solidFill>
            <a:ln w="12700">
              <a:solidFill>
                <a:srgbClr val="000000"/>
              </a:solidFill>
              <a:prstDash val="solid"/>
            </a:ln>
          </c:spPr>
          <c:invertIfNegative val="0"/>
          <c:dLbls>
            <c:dLbl>
              <c:idx val="0"/>
              <c:layout>
                <c:manualLayout>
                  <c:x val="4.2559003383446916E-3"/>
                  <c:y val="-8.1595820544176148E-3"/>
                </c:manualLayout>
              </c:layout>
              <c:dLblPos val="outEnd"/>
              <c:showLegendKey val="0"/>
              <c:showVal val="1"/>
              <c:showCatName val="0"/>
              <c:showSerName val="0"/>
              <c:showPercent val="0"/>
              <c:showBubbleSize val="0"/>
            </c:dLbl>
            <c:dLbl>
              <c:idx val="1"/>
              <c:layout>
                <c:manualLayout>
                  <c:x val="4.0915910478338735E-3"/>
                  <c:y val="-9.4789181752264872E-3"/>
                </c:manualLayout>
              </c:layout>
              <c:dLblPos val="outEnd"/>
              <c:showLegendKey val="0"/>
              <c:showVal val="1"/>
              <c:showCatName val="0"/>
              <c:showSerName val="0"/>
              <c:showPercent val="0"/>
              <c:showBubbleSize val="0"/>
            </c:dLbl>
            <c:dLbl>
              <c:idx val="2"/>
              <c:layout>
                <c:manualLayout>
                  <c:x val="3.9274197164250804E-3"/>
                  <c:y val="-7.7361163453307695E-3"/>
                </c:manualLayout>
              </c:layout>
              <c:dLblPos val="outEnd"/>
              <c:showLegendKey val="0"/>
              <c:showVal val="1"/>
              <c:showCatName val="0"/>
              <c:showSerName val="0"/>
              <c:showPercent val="0"/>
              <c:showBubbleSize val="0"/>
            </c:dLbl>
            <c:dLbl>
              <c:idx val="3"/>
              <c:layout>
                <c:manualLayout>
                  <c:x val="7.7052917662559228E-3"/>
                  <c:y val="-2.3613447403488222E-3"/>
                </c:manualLayout>
              </c:layout>
              <c:dLblPos val="outEnd"/>
              <c:showLegendKey val="0"/>
              <c:showVal val="1"/>
              <c:showCatName val="0"/>
              <c:showSerName val="0"/>
              <c:showPercent val="0"/>
              <c:showBubbleSize val="0"/>
            </c:dLbl>
            <c:dLbl>
              <c:idx val="4"/>
              <c:layout>
                <c:manualLayout>
                  <c:x val="7.5409824757450214E-3"/>
                  <c:y val="-7.5731177516087786E-3"/>
                </c:manualLayout>
              </c:layout>
              <c:dLblPos val="outEnd"/>
              <c:showLegendKey val="0"/>
              <c:showVal val="1"/>
              <c:showCatName val="0"/>
              <c:showSerName val="0"/>
              <c:showPercent val="0"/>
              <c:showBubbleSize val="0"/>
            </c:dLbl>
            <c:dLbl>
              <c:idx val="5"/>
              <c:layout>
                <c:manualLayout>
                  <c:x val="4.7486902507751861E-3"/>
                  <c:y val="-5.1466161855044578E-3"/>
                </c:manualLayout>
              </c:layout>
              <c:dLblPos val="outEnd"/>
              <c:showLegendKey val="0"/>
              <c:showVal val="1"/>
              <c:showCatName val="0"/>
              <c:showSerName val="0"/>
              <c:showPercent val="0"/>
              <c:showBubbleSize val="0"/>
            </c:dLbl>
            <c:dLbl>
              <c:idx val="6"/>
              <c:layout>
                <c:manualLayout>
                  <c:x val="7.2125018538254657E-3"/>
                  <c:y val="-8.1431826642334622E-3"/>
                </c:manualLayout>
              </c:layout>
              <c:dLblPos val="outEnd"/>
              <c:showLegendKey val="0"/>
              <c:showVal val="1"/>
              <c:showCatName val="0"/>
              <c:showSerName val="0"/>
              <c:showPercent val="0"/>
              <c:showBubbleSize val="0"/>
            </c:dLbl>
            <c:spPr>
              <a:noFill/>
              <a:ln w="25400">
                <a:noFill/>
              </a:ln>
            </c:spPr>
            <c:txPr>
              <a:bodyPr/>
              <a:lstStyle/>
              <a:p>
                <a:pPr>
                  <a:defRPr sz="800"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dLbls>
          <c:cat>
            <c:strRef>
              <c:f>'[FAO Excel- template.xls]FAO'!$A$24:$A$30</c:f>
              <c:strCache>
                <c:ptCount val="7"/>
                <c:pt idx="0">
                  <c:v>UG</c:v>
                </c:pt>
                <c:pt idx="1">
                  <c:v>D-2</c:v>
                </c:pt>
                <c:pt idx="2">
                  <c:v>D-1</c:v>
                </c:pt>
                <c:pt idx="3">
                  <c:v>P-5</c:v>
                </c:pt>
                <c:pt idx="4">
                  <c:v>P-4</c:v>
                </c:pt>
                <c:pt idx="5">
                  <c:v>P-3</c:v>
                </c:pt>
                <c:pt idx="6">
                  <c:v>P-2</c:v>
                </c:pt>
              </c:strCache>
            </c:strRef>
          </c:cat>
          <c:val>
            <c:numRef>
              <c:f>'[FAO Excel- template.xls]FAO'!$C$24:$C$30</c:f>
              <c:numCache>
                <c:formatCode>General</c:formatCode>
                <c:ptCount val="7"/>
              </c:numCache>
            </c:numRef>
          </c:val>
        </c:ser>
        <c:dLbls>
          <c:showLegendKey val="0"/>
          <c:showVal val="0"/>
          <c:showCatName val="0"/>
          <c:showSerName val="0"/>
          <c:showPercent val="0"/>
          <c:showBubbleSize val="0"/>
        </c:dLbls>
        <c:gapWidth val="150"/>
        <c:axId val="78741504"/>
        <c:axId val="78743040"/>
      </c:barChart>
      <c:catAx>
        <c:axId val="78741504"/>
        <c:scaling>
          <c:orientation val="minMax"/>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950" b="1" i="0" u="none" strike="noStrike" baseline="0">
                <a:solidFill>
                  <a:srgbClr val="000000"/>
                </a:solidFill>
                <a:latin typeface="Calibri"/>
                <a:ea typeface="Calibri"/>
                <a:cs typeface="Calibri"/>
              </a:defRPr>
            </a:pPr>
            <a:endParaRPr lang="en-US"/>
          </a:p>
        </c:txPr>
        <c:crossAx val="78743040"/>
        <c:crosses val="autoZero"/>
        <c:auto val="1"/>
        <c:lblAlgn val="ctr"/>
        <c:lblOffset val="100"/>
        <c:tickLblSkip val="1"/>
        <c:tickMarkSkip val="1"/>
        <c:noMultiLvlLbl val="0"/>
      </c:catAx>
      <c:valAx>
        <c:axId val="78743040"/>
        <c:scaling>
          <c:orientation val="minMax"/>
          <c:max val="100"/>
        </c:scaling>
        <c:delete val="0"/>
        <c:axPos val="l"/>
        <c:majorGridlines>
          <c:spPr>
            <a:ln w="3175">
              <a:solidFill>
                <a:srgbClr val="C0C0C0"/>
              </a:solidFill>
              <a:prstDash val="solid"/>
            </a:ln>
          </c:spPr>
        </c:majorGridlines>
        <c:numFmt formatCode="0" sourceLinked="0"/>
        <c:majorTickMark val="out"/>
        <c:minorTickMark val="none"/>
        <c:tickLblPos val="nextTo"/>
        <c:spPr>
          <a:ln w="3175">
            <a:solidFill>
              <a:srgbClr val="000000"/>
            </a:solidFill>
            <a:prstDash val="solid"/>
          </a:ln>
        </c:spPr>
        <c:txPr>
          <a:bodyPr rot="0" vert="horz"/>
          <a:lstStyle/>
          <a:p>
            <a:pPr>
              <a:defRPr sz="950" b="1" i="0" u="none" strike="noStrike" baseline="0">
                <a:solidFill>
                  <a:srgbClr val="000000"/>
                </a:solidFill>
                <a:latin typeface="Calibri"/>
                <a:ea typeface="Calibri"/>
                <a:cs typeface="Calibri"/>
              </a:defRPr>
            </a:pPr>
            <a:endParaRPr lang="en-US"/>
          </a:p>
        </c:txPr>
        <c:crossAx val="78741504"/>
        <c:crosses val="autoZero"/>
        <c:crossBetween val="between"/>
        <c:majorUnit val="10"/>
      </c:valAx>
      <c:spPr>
        <a:noFill/>
        <a:ln w="12700">
          <a:solidFill>
            <a:srgbClr val="C0C0C0"/>
          </a:solidFill>
          <a:prstDash val="solid"/>
        </a:ln>
      </c:spPr>
    </c:plotArea>
    <c:plotVisOnly val="1"/>
    <c:dispBlanksAs val="gap"/>
    <c:showDLblsOverMax val="0"/>
  </c:chart>
  <c:spPr>
    <a:solidFill>
      <a:srgbClr val="FFFFFF"/>
    </a:solidFill>
    <a:ln w="9525">
      <a:noFill/>
    </a:ln>
  </c:spPr>
  <c:txPr>
    <a:bodyPr/>
    <a:lstStyle/>
    <a:p>
      <a:pPr>
        <a:defRPr sz="1050" b="0" i="0" u="none" strike="noStrike" baseline="0">
          <a:solidFill>
            <a:srgbClr val="000000"/>
          </a:solidFill>
          <a:latin typeface="Arial"/>
          <a:ea typeface="Arial"/>
          <a:cs typeface="Arial"/>
        </a:defRPr>
      </a:pPr>
      <a:endParaRPr lang="en-US"/>
    </a:p>
  </c:txPr>
  <c:externalData r:id="rId2">
    <c:autoUpdate val="0"/>
  </c:externalData>
  <c:userShapes r:id="rId3"/>
</c:chartSpace>
</file>

<file path=ppt/comments/comment1.xml><?xml version="1.0" encoding="utf-8"?>
<p:cmLst xmlns:a="http://schemas.openxmlformats.org/drawingml/2006/main" xmlns:r="http://schemas.openxmlformats.org/officeDocument/2006/relationships" xmlns:p="http://schemas.openxmlformats.org/presentationml/2006/main">
  <p:cm authorId="1" dt="2012-02-21T16:42:27.320" idx="1">
    <p:pos x="-1134" y="1932"/>
    <p:text/>
  </p:cm>
</p:cmLst>
</file>

<file path=ppt/drawings/drawing1.xml><?xml version="1.0" encoding="utf-8"?>
<c:userShapes xmlns:c="http://schemas.openxmlformats.org/drawingml/2006/chart">
  <cdr:relSizeAnchor xmlns:cdr="http://schemas.openxmlformats.org/drawingml/2006/chartDrawing">
    <cdr:from>
      <cdr:x>0.02778</cdr:x>
      <cdr:y>0.13888</cdr:y>
    </cdr:from>
    <cdr:to>
      <cdr:x>0.12963</cdr:x>
      <cdr:y>0.20832</cdr:y>
    </cdr:to>
    <cdr:sp macro="" textlink="">
      <cdr:nvSpPr>
        <cdr:cNvPr id="2" name="TextBox 1"/>
        <cdr:cNvSpPr txBox="1"/>
      </cdr:nvSpPr>
      <cdr:spPr>
        <a:xfrm xmlns:a="http://schemas.openxmlformats.org/drawingml/2006/main">
          <a:off x="228600" y="609600"/>
          <a:ext cx="838200" cy="3048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800" dirty="0" smtClean="0"/>
            <a:t>Percentage</a:t>
          </a:r>
          <a:endParaRPr lang="en-US" sz="8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57" tIns="46579" rIns="93157" bIns="4657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57" tIns="46579" rIns="93157" bIns="46579" rtlCol="0"/>
          <a:lstStyle>
            <a:lvl1pPr algn="r">
              <a:defRPr sz="1200"/>
            </a:lvl1pPr>
          </a:lstStyle>
          <a:p>
            <a:fld id="{7F78E496-E79D-4AD9-B67E-A2CF3C2BE6EC}" type="datetimeFigureOut">
              <a:rPr lang="en-US" smtClean="0"/>
              <a:pPr/>
              <a:t>3/2/2012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57" tIns="46579" rIns="93157" bIns="4657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57" tIns="46579" rIns="93157" bIns="465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57" tIns="46579" rIns="93157" bIns="465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57" tIns="46579" rIns="93157" bIns="46579" rtlCol="0" anchor="b"/>
          <a:lstStyle>
            <a:lvl1pPr algn="r">
              <a:defRPr sz="1200"/>
            </a:lvl1pPr>
          </a:lstStyle>
          <a:p>
            <a:fld id="{192ADF36-CD28-4E9D-8E4D-45A5317C7E50}" type="slidenum">
              <a:rPr lang="en-US" smtClean="0"/>
              <a:pPr/>
              <a:t>‹#›</a:t>
            </a:fld>
            <a:endParaRPr lang="en-US" dirty="0"/>
          </a:p>
        </p:txBody>
      </p:sp>
    </p:spTree>
    <p:extLst>
      <p:ext uri="{BB962C8B-B14F-4D97-AF65-F5344CB8AC3E}">
        <p14:creationId xmlns:p14="http://schemas.microsoft.com/office/powerpoint/2010/main" val="1994883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92ADF36-CD28-4E9D-8E4D-45A5317C7E50}" type="slidenum">
              <a:rPr lang="en-US" smtClean="0"/>
              <a:pPr/>
              <a:t>6</a:t>
            </a:fld>
            <a:endParaRPr lang="en-US" dirty="0"/>
          </a:p>
        </p:txBody>
      </p:sp>
    </p:spTree>
    <p:extLst>
      <p:ext uri="{BB962C8B-B14F-4D97-AF65-F5344CB8AC3E}">
        <p14:creationId xmlns:p14="http://schemas.microsoft.com/office/powerpoint/2010/main" val="1753145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92ADF36-CD28-4E9D-8E4D-45A5317C7E50}"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DCB4061-BDC9-4A28-8477-4F260C276C2A}" type="datetime1">
              <a:rPr lang="en-US" smtClean="0"/>
              <a:pPr/>
              <a:t>3/2/2012</a:t>
            </a:fld>
            <a:endParaRPr lang="en-US" dirty="0"/>
          </a:p>
        </p:txBody>
      </p:sp>
      <p:sp>
        <p:nvSpPr>
          <p:cNvPr id="19" name="Footer Placeholder 18"/>
          <p:cNvSpPr>
            <a:spLocks noGrp="1"/>
          </p:cNvSpPr>
          <p:nvPr>
            <p:ph type="ftr" sz="quarter" idx="11"/>
          </p:nvPr>
        </p:nvSpPr>
        <p:spPr/>
        <p:txBody>
          <a:bodyPr/>
          <a:lstStyle/>
          <a:p>
            <a:r>
              <a:rPr lang="en-US" smtClean="0"/>
              <a:t>Focal Point for Women, UN Coordination Division, UN Women</a:t>
            </a:r>
            <a:endParaRPr lang="en-US" dirty="0"/>
          </a:p>
        </p:txBody>
      </p:sp>
      <p:sp>
        <p:nvSpPr>
          <p:cNvPr id="27" name="Slide Number Placeholder 26"/>
          <p:cNvSpPr>
            <a:spLocks noGrp="1"/>
          </p:cNvSpPr>
          <p:nvPr>
            <p:ph type="sldNum" sz="quarter" idx="12"/>
          </p:nvPr>
        </p:nvSpPr>
        <p:spPr/>
        <p:txBody>
          <a:bodyPr/>
          <a:lstStyle/>
          <a:p>
            <a:fld id="{E9A36024-DA7C-4B02-97CC-862E6EB73C9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CEF638-058C-449E-BA55-4BCA45ACF350}" type="datetime1">
              <a:rPr lang="en-US" smtClean="0"/>
              <a:pPr/>
              <a:t>3/2/2012</a:t>
            </a:fld>
            <a:endParaRPr lang="en-US" dirty="0"/>
          </a:p>
        </p:txBody>
      </p:sp>
      <p:sp>
        <p:nvSpPr>
          <p:cNvPr id="5" name="Footer Placeholder 4"/>
          <p:cNvSpPr>
            <a:spLocks noGrp="1"/>
          </p:cNvSpPr>
          <p:nvPr>
            <p:ph type="ftr" sz="quarter" idx="11"/>
          </p:nvPr>
        </p:nvSpPr>
        <p:spPr/>
        <p:txBody>
          <a:bodyPr/>
          <a:lstStyle/>
          <a:p>
            <a:r>
              <a:rPr lang="en-US" smtClean="0"/>
              <a:t>Focal Point for Women, UN Coordination Division, UN Women</a:t>
            </a:r>
            <a:endParaRPr lang="en-US" dirty="0"/>
          </a:p>
        </p:txBody>
      </p:sp>
      <p:sp>
        <p:nvSpPr>
          <p:cNvPr id="6" name="Slide Number Placeholder 5"/>
          <p:cNvSpPr>
            <a:spLocks noGrp="1"/>
          </p:cNvSpPr>
          <p:nvPr>
            <p:ph type="sldNum" sz="quarter" idx="12"/>
          </p:nvPr>
        </p:nvSpPr>
        <p:spPr/>
        <p:txBody>
          <a:bodyPr/>
          <a:lstStyle/>
          <a:p>
            <a:fld id="{E9A36024-DA7C-4B02-97CC-862E6EB73C9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78FF91A-1C10-4ECC-A4B1-9AC5EE8EE0AE}" type="datetime1">
              <a:rPr lang="en-US" smtClean="0"/>
              <a:pPr/>
              <a:t>3/2/2012</a:t>
            </a:fld>
            <a:endParaRPr lang="en-US" dirty="0"/>
          </a:p>
        </p:txBody>
      </p:sp>
      <p:sp>
        <p:nvSpPr>
          <p:cNvPr id="5" name="Footer Placeholder 4"/>
          <p:cNvSpPr>
            <a:spLocks noGrp="1"/>
          </p:cNvSpPr>
          <p:nvPr>
            <p:ph type="ftr" sz="quarter" idx="11"/>
          </p:nvPr>
        </p:nvSpPr>
        <p:spPr/>
        <p:txBody>
          <a:bodyPr/>
          <a:lstStyle/>
          <a:p>
            <a:r>
              <a:rPr lang="en-US" smtClean="0"/>
              <a:t>Focal Point for Women, UN Coordination Division, UN Women</a:t>
            </a:r>
            <a:endParaRPr lang="en-US" dirty="0"/>
          </a:p>
        </p:txBody>
      </p:sp>
      <p:sp>
        <p:nvSpPr>
          <p:cNvPr id="6" name="Slide Number Placeholder 5"/>
          <p:cNvSpPr>
            <a:spLocks noGrp="1"/>
          </p:cNvSpPr>
          <p:nvPr>
            <p:ph type="sldNum" sz="quarter" idx="12"/>
          </p:nvPr>
        </p:nvSpPr>
        <p:spPr/>
        <p:txBody>
          <a:bodyPr/>
          <a:lstStyle/>
          <a:p>
            <a:fld id="{E9A36024-DA7C-4B02-97CC-862E6EB73C9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9C4227-2794-41CA-BAC6-7B7618B99B51}" type="datetime1">
              <a:rPr lang="en-US" smtClean="0"/>
              <a:pPr/>
              <a:t>3/2/2012</a:t>
            </a:fld>
            <a:endParaRPr lang="en-US" dirty="0"/>
          </a:p>
        </p:txBody>
      </p:sp>
      <p:sp>
        <p:nvSpPr>
          <p:cNvPr id="5" name="Footer Placeholder 4"/>
          <p:cNvSpPr>
            <a:spLocks noGrp="1"/>
          </p:cNvSpPr>
          <p:nvPr>
            <p:ph type="ftr" sz="quarter" idx="11"/>
          </p:nvPr>
        </p:nvSpPr>
        <p:spPr/>
        <p:txBody>
          <a:bodyPr/>
          <a:lstStyle/>
          <a:p>
            <a:r>
              <a:rPr lang="en-US" smtClean="0"/>
              <a:t>Focal Point for Women, UN Coordination Division, UN Women</a:t>
            </a:r>
            <a:endParaRPr lang="en-US" dirty="0"/>
          </a:p>
        </p:txBody>
      </p:sp>
      <p:sp>
        <p:nvSpPr>
          <p:cNvPr id="6" name="Slide Number Placeholder 5"/>
          <p:cNvSpPr>
            <a:spLocks noGrp="1"/>
          </p:cNvSpPr>
          <p:nvPr>
            <p:ph type="sldNum" sz="quarter" idx="12"/>
          </p:nvPr>
        </p:nvSpPr>
        <p:spPr/>
        <p:txBody>
          <a:bodyPr/>
          <a:lstStyle/>
          <a:p>
            <a:fld id="{E9A36024-DA7C-4B02-97CC-862E6EB73C9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84453D7-4C59-470F-8440-0AB92218B259}" type="datetime1">
              <a:rPr lang="en-US" smtClean="0"/>
              <a:pPr/>
              <a:t>3/2/2012</a:t>
            </a:fld>
            <a:endParaRPr lang="en-US" dirty="0"/>
          </a:p>
        </p:txBody>
      </p:sp>
      <p:sp>
        <p:nvSpPr>
          <p:cNvPr id="5" name="Footer Placeholder 4"/>
          <p:cNvSpPr>
            <a:spLocks noGrp="1"/>
          </p:cNvSpPr>
          <p:nvPr>
            <p:ph type="ftr" sz="quarter" idx="11"/>
          </p:nvPr>
        </p:nvSpPr>
        <p:spPr/>
        <p:txBody>
          <a:bodyPr/>
          <a:lstStyle/>
          <a:p>
            <a:r>
              <a:rPr lang="en-US" smtClean="0"/>
              <a:t>Focal Point for Women, UN Coordination Division, UN Women</a:t>
            </a:r>
            <a:endParaRPr lang="en-US" dirty="0"/>
          </a:p>
        </p:txBody>
      </p:sp>
      <p:sp>
        <p:nvSpPr>
          <p:cNvPr id="6" name="Slide Number Placeholder 5"/>
          <p:cNvSpPr>
            <a:spLocks noGrp="1"/>
          </p:cNvSpPr>
          <p:nvPr>
            <p:ph type="sldNum" sz="quarter" idx="12"/>
          </p:nvPr>
        </p:nvSpPr>
        <p:spPr/>
        <p:txBody>
          <a:bodyPr/>
          <a:lstStyle/>
          <a:p>
            <a:fld id="{E9A36024-DA7C-4B02-97CC-862E6EB73C9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9E969A7-1383-4119-9DB1-88D6C35EC28E}" type="datetime1">
              <a:rPr lang="en-US" smtClean="0"/>
              <a:pPr/>
              <a:t>3/2/2012</a:t>
            </a:fld>
            <a:endParaRPr lang="en-US" dirty="0"/>
          </a:p>
        </p:txBody>
      </p:sp>
      <p:sp>
        <p:nvSpPr>
          <p:cNvPr id="6" name="Footer Placeholder 5"/>
          <p:cNvSpPr>
            <a:spLocks noGrp="1"/>
          </p:cNvSpPr>
          <p:nvPr>
            <p:ph type="ftr" sz="quarter" idx="11"/>
          </p:nvPr>
        </p:nvSpPr>
        <p:spPr/>
        <p:txBody>
          <a:bodyPr/>
          <a:lstStyle/>
          <a:p>
            <a:r>
              <a:rPr lang="en-US" smtClean="0"/>
              <a:t>Focal Point for Women, UN Coordination Division, UN Women</a:t>
            </a:r>
            <a:endParaRPr lang="en-US" dirty="0"/>
          </a:p>
        </p:txBody>
      </p:sp>
      <p:sp>
        <p:nvSpPr>
          <p:cNvPr id="7" name="Slide Number Placeholder 6"/>
          <p:cNvSpPr>
            <a:spLocks noGrp="1"/>
          </p:cNvSpPr>
          <p:nvPr>
            <p:ph type="sldNum" sz="quarter" idx="12"/>
          </p:nvPr>
        </p:nvSpPr>
        <p:spPr/>
        <p:txBody>
          <a:bodyPr/>
          <a:lstStyle/>
          <a:p>
            <a:fld id="{E9A36024-DA7C-4B02-97CC-862E6EB73C9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50BEB18-69DE-4369-8061-258C559C3967}" type="datetime1">
              <a:rPr lang="en-US" smtClean="0"/>
              <a:pPr/>
              <a:t>3/2/2012</a:t>
            </a:fld>
            <a:endParaRPr lang="en-US" dirty="0"/>
          </a:p>
        </p:txBody>
      </p:sp>
      <p:sp>
        <p:nvSpPr>
          <p:cNvPr id="8" name="Footer Placeholder 7"/>
          <p:cNvSpPr>
            <a:spLocks noGrp="1"/>
          </p:cNvSpPr>
          <p:nvPr>
            <p:ph type="ftr" sz="quarter" idx="11"/>
          </p:nvPr>
        </p:nvSpPr>
        <p:spPr/>
        <p:txBody>
          <a:bodyPr/>
          <a:lstStyle/>
          <a:p>
            <a:r>
              <a:rPr lang="en-US" smtClean="0"/>
              <a:t>Focal Point for Women, UN Coordination Division, UN Women</a:t>
            </a:r>
            <a:endParaRPr lang="en-US" dirty="0"/>
          </a:p>
        </p:txBody>
      </p:sp>
      <p:sp>
        <p:nvSpPr>
          <p:cNvPr id="9" name="Slide Number Placeholder 8"/>
          <p:cNvSpPr>
            <a:spLocks noGrp="1"/>
          </p:cNvSpPr>
          <p:nvPr>
            <p:ph type="sldNum" sz="quarter" idx="12"/>
          </p:nvPr>
        </p:nvSpPr>
        <p:spPr/>
        <p:txBody>
          <a:bodyPr/>
          <a:lstStyle/>
          <a:p>
            <a:fld id="{E9A36024-DA7C-4B02-97CC-862E6EB73C9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8D2F3A3-2B64-4734-99A0-36A3958B41F2}" type="datetime1">
              <a:rPr lang="en-US" smtClean="0"/>
              <a:pPr/>
              <a:t>3/2/2012</a:t>
            </a:fld>
            <a:endParaRPr lang="en-US" dirty="0"/>
          </a:p>
        </p:txBody>
      </p:sp>
      <p:sp>
        <p:nvSpPr>
          <p:cNvPr id="4" name="Footer Placeholder 3"/>
          <p:cNvSpPr>
            <a:spLocks noGrp="1"/>
          </p:cNvSpPr>
          <p:nvPr>
            <p:ph type="ftr" sz="quarter" idx="11"/>
          </p:nvPr>
        </p:nvSpPr>
        <p:spPr/>
        <p:txBody>
          <a:bodyPr/>
          <a:lstStyle/>
          <a:p>
            <a:r>
              <a:rPr lang="en-US"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394B4-41CA-4ACF-B4FD-246F9EA796DD}" type="datetime1">
              <a:rPr lang="en-US" smtClean="0"/>
              <a:pPr/>
              <a:t>3/2/2012</a:t>
            </a:fld>
            <a:endParaRPr lang="en-US" dirty="0"/>
          </a:p>
        </p:txBody>
      </p:sp>
      <p:sp>
        <p:nvSpPr>
          <p:cNvPr id="3" name="Footer Placeholder 2"/>
          <p:cNvSpPr>
            <a:spLocks noGrp="1"/>
          </p:cNvSpPr>
          <p:nvPr>
            <p:ph type="ftr" sz="quarter" idx="11"/>
          </p:nvPr>
        </p:nvSpPr>
        <p:spPr/>
        <p:txBody>
          <a:bodyPr/>
          <a:lstStyle/>
          <a:p>
            <a:r>
              <a:rPr lang="en-US" smtClean="0"/>
              <a:t>Focal Point for Women, UN Coordination Division, UN Women</a:t>
            </a:r>
            <a:endParaRPr lang="en-US" dirty="0"/>
          </a:p>
        </p:txBody>
      </p:sp>
      <p:sp>
        <p:nvSpPr>
          <p:cNvPr id="4" name="Slide Number Placeholder 3"/>
          <p:cNvSpPr>
            <a:spLocks noGrp="1"/>
          </p:cNvSpPr>
          <p:nvPr>
            <p:ph type="sldNum" sz="quarter" idx="12"/>
          </p:nvPr>
        </p:nvSpPr>
        <p:spPr/>
        <p:txBody>
          <a:bodyPr/>
          <a:lstStyle/>
          <a:p>
            <a:fld id="{E9A36024-DA7C-4B02-97CC-862E6EB73C9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2C7504A-4B2D-47E2-8EAD-9810E14FFFAC}" type="datetime1">
              <a:rPr lang="en-US" smtClean="0"/>
              <a:pPr/>
              <a:t>3/2/2012</a:t>
            </a:fld>
            <a:endParaRPr lang="en-US" dirty="0"/>
          </a:p>
        </p:txBody>
      </p:sp>
      <p:sp>
        <p:nvSpPr>
          <p:cNvPr id="6" name="Footer Placeholder 5"/>
          <p:cNvSpPr>
            <a:spLocks noGrp="1"/>
          </p:cNvSpPr>
          <p:nvPr>
            <p:ph type="ftr" sz="quarter" idx="11"/>
          </p:nvPr>
        </p:nvSpPr>
        <p:spPr/>
        <p:txBody>
          <a:bodyPr/>
          <a:lstStyle/>
          <a:p>
            <a:r>
              <a:rPr lang="en-US" smtClean="0"/>
              <a:t>Focal Point for Women, UN Coordination Division, UN Women</a:t>
            </a:r>
            <a:endParaRPr lang="en-US" dirty="0"/>
          </a:p>
        </p:txBody>
      </p:sp>
      <p:sp>
        <p:nvSpPr>
          <p:cNvPr id="7" name="Slide Number Placeholder 6"/>
          <p:cNvSpPr>
            <a:spLocks noGrp="1"/>
          </p:cNvSpPr>
          <p:nvPr>
            <p:ph type="sldNum" sz="quarter" idx="12"/>
          </p:nvPr>
        </p:nvSpPr>
        <p:spPr/>
        <p:txBody>
          <a:bodyPr/>
          <a:lstStyle/>
          <a:p>
            <a:fld id="{E9A36024-DA7C-4B02-97CC-862E6EB73C9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D2C462A-013B-4170-80CD-ECC908F6E312}" type="datetime1">
              <a:rPr lang="en-US" smtClean="0"/>
              <a:pPr/>
              <a:t>3/2/2012</a:t>
            </a:fld>
            <a:endParaRPr lang="en-US" dirty="0"/>
          </a:p>
        </p:txBody>
      </p:sp>
      <p:sp>
        <p:nvSpPr>
          <p:cNvPr id="6" name="Footer Placeholder 5"/>
          <p:cNvSpPr>
            <a:spLocks noGrp="1"/>
          </p:cNvSpPr>
          <p:nvPr>
            <p:ph type="ftr" sz="quarter" idx="11"/>
          </p:nvPr>
        </p:nvSpPr>
        <p:spPr/>
        <p:txBody>
          <a:bodyPr/>
          <a:lstStyle/>
          <a:p>
            <a:r>
              <a:rPr lang="en-US" smtClean="0"/>
              <a:t>Focal Point for Women, UN Coordination Division, UN Women</a:t>
            </a: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E9A36024-DA7C-4B02-97CC-862E6EB73C98}"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2894FA8-CF83-458B-91B1-435F6705FBF9}" type="datetime1">
              <a:rPr lang="en-US" smtClean="0"/>
              <a:pPr/>
              <a:t>3/2/2012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Focal Point for Women, UN Coordination Division, UN Women</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9A36024-DA7C-4B02-97CC-862E6EB73C98}"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Representation of Women in the United Nations System</a:t>
            </a:r>
            <a:endParaRPr lang="en-US" dirty="0"/>
          </a:p>
        </p:txBody>
      </p:sp>
      <p:sp>
        <p:nvSpPr>
          <p:cNvPr id="3" name="Subtitle 2"/>
          <p:cNvSpPr>
            <a:spLocks noGrp="1"/>
          </p:cNvSpPr>
          <p:nvPr>
            <p:ph type="subTitle" idx="1"/>
          </p:nvPr>
        </p:nvSpPr>
        <p:spPr/>
        <p:txBody>
          <a:bodyPr>
            <a:noAutofit/>
          </a:bodyPr>
          <a:lstStyle/>
          <a:p>
            <a:endParaRPr lang="en-US" sz="2000" dirty="0" smtClean="0"/>
          </a:p>
          <a:p>
            <a:endParaRPr lang="en-US" sz="2000" dirty="0" smtClean="0"/>
          </a:p>
          <a:p>
            <a:endParaRPr lang="en-US" sz="2000" dirty="0" smtClean="0"/>
          </a:p>
          <a:p>
            <a:r>
              <a:rPr lang="en-US" sz="2000" smtClean="0"/>
              <a:t>IANWGE  23 February </a:t>
            </a:r>
            <a:r>
              <a:rPr lang="en-US" sz="2000" dirty="0" smtClean="0"/>
              <a:t>2012</a:t>
            </a:r>
          </a:p>
          <a:p>
            <a:r>
              <a:rPr lang="en-US" sz="2000" dirty="0" smtClean="0"/>
              <a:t>Aparna Mehrotra and Marilyn Dawson</a:t>
            </a:r>
          </a:p>
          <a:p>
            <a:endParaRPr lang="en-US" sz="2000" dirty="0" smtClean="0"/>
          </a:p>
        </p:txBody>
      </p:sp>
      <p:sp>
        <p:nvSpPr>
          <p:cNvPr id="5" name="Footer Placeholder 4"/>
          <p:cNvSpPr>
            <a:spLocks noGrp="1"/>
          </p:cNvSpPr>
          <p:nvPr>
            <p:ph type="ftr" sz="quarter" idx="11"/>
          </p:nvPr>
        </p:nvSpPr>
        <p:spPr>
          <a:xfrm>
            <a:off x="838200" y="6324600"/>
            <a:ext cx="7696200" cy="365125"/>
          </a:xfrm>
        </p:spPr>
        <p:txBody>
          <a:bodyPr/>
          <a:lstStyle/>
          <a:p>
            <a:pPr algn="ctr"/>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lstStyle/>
          <a:p>
            <a:fld id="{E9A36024-DA7C-4B02-97CC-862E6EB73C98}" type="slidenum">
              <a:rPr lang="en-US" smtClean="0"/>
              <a:pPr/>
              <a:t>1</a:t>
            </a:fld>
            <a:endParaRPr lang="en-US" dirty="0"/>
          </a:p>
        </p:txBody>
      </p:sp>
    </p:spTree>
    <p:extLst>
      <p:ext uri="{BB962C8B-B14F-4D97-AF65-F5344CB8AC3E}">
        <p14:creationId xmlns:p14="http://schemas.microsoft.com/office/powerpoint/2010/main" val="1720364837"/>
      </p:ext>
    </p:extLst>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600" dirty="0" smtClean="0"/>
              <a:t>CEB-SWAP System-wide Action Plan </a:t>
            </a:r>
            <a:br>
              <a:rPr lang="en-GB" sz="3600" dirty="0" smtClean="0"/>
            </a:br>
            <a:r>
              <a:rPr lang="en-GB" sz="3600" dirty="0" smtClean="0"/>
              <a:t>on gender equality and the empowerment of women </a:t>
            </a:r>
            <a:endParaRPr lang="en-US" sz="3600" dirty="0"/>
          </a:p>
        </p:txBody>
      </p:sp>
      <p:sp>
        <p:nvSpPr>
          <p:cNvPr id="3" name="Content Placeholder 2"/>
          <p:cNvSpPr>
            <a:spLocks noGrp="1"/>
          </p:cNvSpPr>
          <p:nvPr>
            <p:ph idx="1"/>
          </p:nvPr>
        </p:nvSpPr>
        <p:spPr>
          <a:xfrm>
            <a:off x="457200" y="1828800"/>
            <a:ext cx="8229600" cy="4495800"/>
          </a:xfrm>
        </p:spPr>
        <p:txBody>
          <a:bodyPr>
            <a:normAutofit/>
          </a:bodyPr>
          <a:lstStyle/>
          <a:p>
            <a:endParaRPr lang="en-GB" sz="2000" dirty="0" smtClean="0"/>
          </a:p>
          <a:p>
            <a:pPr marL="0" indent="0">
              <a:buNone/>
            </a:pPr>
            <a:endParaRPr lang="en-GB" sz="2000" dirty="0"/>
          </a:p>
          <a:p>
            <a:r>
              <a:rPr lang="en-GB" sz="2000" dirty="0" smtClean="0"/>
              <a:t>Extensive consultative process involving over 50 UN entities, Secretariat Departments and Offices, and inter-agency coordination bodies</a:t>
            </a:r>
          </a:p>
          <a:p>
            <a:pPr marL="0" indent="0">
              <a:buNone/>
            </a:pPr>
            <a:endParaRPr lang="en-GB" sz="2000" dirty="0" smtClean="0"/>
          </a:p>
          <a:p>
            <a:r>
              <a:rPr lang="en-GB" sz="2000" dirty="0" smtClean="0"/>
              <a:t>Piloting of the CEB- SWAP by </a:t>
            </a:r>
            <a:r>
              <a:rPr lang="en-GB" sz="2000" u="sng" dirty="0" smtClean="0"/>
              <a:t>eight</a:t>
            </a:r>
            <a:r>
              <a:rPr lang="en-GB" sz="2000" dirty="0" smtClean="0"/>
              <a:t> entities – UNDP, UNFPA, UNICEF, IAEA, IOM, ESCWA, OHCHR, UNAIDS</a:t>
            </a:r>
          </a:p>
          <a:p>
            <a:endParaRPr lang="en-GB" sz="2000" dirty="0"/>
          </a:p>
          <a:p>
            <a:r>
              <a:rPr lang="en-GB" sz="2000" dirty="0" smtClean="0"/>
              <a:t>The CEB-SWAP is an integrated framework for both gender balance and gender mainstreaming</a:t>
            </a:r>
            <a:endParaRPr lang="en-US" sz="2000" dirty="0" smtClean="0"/>
          </a:p>
        </p:txBody>
      </p:sp>
      <p:sp>
        <p:nvSpPr>
          <p:cNvPr id="4" name="Footer Placeholder 3"/>
          <p:cNvSpPr>
            <a:spLocks noGrp="1"/>
          </p:cNvSpPr>
          <p:nvPr>
            <p:ph type="ftr" sz="quarter" idx="11"/>
          </p:nvPr>
        </p:nvSpPr>
        <p:spPr>
          <a:xfrm>
            <a:off x="2667000" y="6356350"/>
            <a:ext cx="54102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10</a:t>
            </a:fld>
            <a:endParaRPr lang="en-US" dirty="0"/>
          </a:p>
        </p:txBody>
      </p:sp>
    </p:spTree>
    <p:extLst>
      <p:ext uri="{BB962C8B-B14F-4D97-AF65-F5344CB8AC3E}">
        <p14:creationId xmlns:p14="http://schemas.microsoft.com/office/powerpoint/2010/main" val="799714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3 CEB-SWAP Indicators on gender balance</a:t>
            </a:r>
            <a:br>
              <a:rPr lang="en-US" sz="3600" dirty="0" smtClean="0"/>
            </a:br>
            <a:endParaRPr lang="en-US" sz="3600" dirty="0"/>
          </a:p>
        </p:txBody>
      </p:sp>
      <p:sp>
        <p:nvSpPr>
          <p:cNvPr id="3" name="Content Placeholder 2"/>
          <p:cNvSpPr>
            <a:spLocks noGrp="1"/>
          </p:cNvSpPr>
          <p:nvPr>
            <p:ph idx="1"/>
          </p:nvPr>
        </p:nvSpPr>
        <p:spPr/>
        <p:txBody>
          <a:bodyPr/>
          <a:lstStyle/>
          <a:p>
            <a:r>
              <a:rPr lang="en-US" b="1" dirty="0" smtClean="0"/>
              <a:t>Area of CEB Policy D Human and Financial Resources Indicators</a:t>
            </a:r>
          </a:p>
          <a:p>
            <a:pPr marL="0" indent="0">
              <a:buNone/>
            </a:pPr>
            <a:r>
              <a:rPr lang="en-US" sz="2800" dirty="0" smtClean="0"/>
              <a:t>    </a:t>
            </a:r>
          </a:p>
          <a:p>
            <a:pPr marL="0" indent="0">
              <a:buNone/>
            </a:pPr>
            <a:r>
              <a:rPr lang="en-US" sz="2800" dirty="0" smtClean="0"/>
              <a:t>Element 10 in Gender Architecture </a:t>
            </a:r>
          </a:p>
          <a:p>
            <a:pPr lvl="1">
              <a:buFont typeface="Arial" pitchFamily="34" charset="0"/>
              <a:buChar char="•"/>
            </a:pPr>
            <a:r>
              <a:rPr lang="en-US" dirty="0"/>
              <a:t>F</a:t>
            </a:r>
            <a:r>
              <a:rPr lang="en-US" dirty="0" smtClean="0"/>
              <a:t>ocal points system</a:t>
            </a:r>
          </a:p>
          <a:p>
            <a:pPr lvl="1">
              <a:buFont typeface="Arial" pitchFamily="34" charset="0"/>
              <a:buChar char="•"/>
            </a:pPr>
            <a:r>
              <a:rPr lang="en-US" dirty="0" smtClean="0"/>
              <a:t>Equal representation of women</a:t>
            </a:r>
          </a:p>
          <a:p>
            <a:pPr marL="393192" lvl="1" indent="0">
              <a:buNone/>
            </a:pPr>
            <a:endParaRPr lang="en-US" sz="2800" dirty="0"/>
          </a:p>
          <a:p>
            <a:pPr marL="393192" lvl="1" indent="0">
              <a:buNone/>
            </a:pPr>
            <a:r>
              <a:rPr lang="en-US" sz="2800" dirty="0" smtClean="0"/>
              <a:t>Element 11 in Organizational Culture</a:t>
            </a:r>
          </a:p>
          <a:p>
            <a:pPr lvl="1">
              <a:buFont typeface="Arial" pitchFamily="34" charset="0"/>
              <a:buChar char="•"/>
            </a:pPr>
            <a:r>
              <a:rPr lang="en-US" sz="2800" dirty="0" smtClean="0"/>
              <a:t>Supportive culture</a:t>
            </a:r>
          </a:p>
        </p:txBody>
      </p:sp>
      <p:sp>
        <p:nvSpPr>
          <p:cNvPr id="4" name="Footer Placeholder 3"/>
          <p:cNvSpPr>
            <a:spLocks noGrp="1"/>
          </p:cNvSpPr>
          <p:nvPr>
            <p:ph type="ftr" sz="quarter" idx="11"/>
          </p:nvPr>
        </p:nvSpPr>
        <p:spPr/>
        <p:txBody>
          <a:bodyPr/>
          <a:lstStyle/>
          <a:p>
            <a:r>
              <a:rPr lang="en-US"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11</a:t>
            </a:fld>
            <a:endParaRPr lang="en-US" dirty="0"/>
          </a:p>
        </p:txBody>
      </p:sp>
    </p:spTree>
    <p:extLst>
      <p:ext uri="{BB962C8B-B14F-4D97-AF65-F5344CB8AC3E}">
        <p14:creationId xmlns:p14="http://schemas.microsoft.com/office/powerpoint/2010/main" val="598252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a:solidFill>
                  <a:schemeClr val="accent1">
                    <a:lumMod val="75000"/>
                  </a:schemeClr>
                </a:solidFill>
              </a:rPr>
              <a:t>Gender Balance related SWAP indicators:</a:t>
            </a:r>
            <a:br>
              <a:rPr lang="en-US" sz="2800" b="1" dirty="0">
                <a:solidFill>
                  <a:schemeClr val="accent1">
                    <a:lumMod val="75000"/>
                  </a:schemeClr>
                </a:solidFill>
              </a:rPr>
            </a:br>
            <a:r>
              <a:rPr lang="en-US" sz="2800" b="1" dirty="0" smtClean="0">
                <a:solidFill>
                  <a:schemeClr val="accent1">
                    <a:lumMod val="75000"/>
                  </a:schemeClr>
                </a:solidFill>
              </a:rPr>
              <a:t>Gender  Architecture Element 10 –representation of women</a:t>
            </a:r>
            <a:endParaRPr lang="en-US" sz="2800" dirty="0"/>
          </a:p>
        </p:txBody>
      </p:sp>
      <p:sp>
        <p:nvSpPr>
          <p:cNvPr id="3" name="Content Placeholder 2"/>
          <p:cNvSpPr>
            <a:spLocks noGrp="1"/>
          </p:cNvSpPr>
          <p:nvPr>
            <p:ph idx="1"/>
          </p:nvPr>
        </p:nvSpPr>
        <p:spPr/>
        <p:txBody>
          <a:bodyPr>
            <a:normAutofit/>
          </a:bodyPr>
          <a:lstStyle/>
          <a:p>
            <a:pPr marL="0" indent="0">
              <a:buNone/>
            </a:pPr>
            <a:r>
              <a:rPr lang="en-CA" sz="1600" dirty="0" smtClean="0"/>
              <a:t>Approaches Expectations  </a:t>
            </a:r>
          </a:p>
          <a:p>
            <a:pPr marL="0" indent="0">
              <a:buNone/>
            </a:pPr>
            <a:r>
              <a:rPr lang="en-CA" sz="1600" dirty="0" smtClean="0"/>
              <a:t>   	 Plan </a:t>
            </a:r>
            <a:r>
              <a:rPr lang="en-CA" sz="1600" dirty="0"/>
              <a:t>in place to achieve the equal representation of women for General Service </a:t>
            </a:r>
            <a:r>
              <a:rPr lang="en-CA" sz="1600" dirty="0" smtClean="0"/>
              <a:t>	staff </a:t>
            </a:r>
            <a:r>
              <a:rPr lang="en-CA" sz="1600" dirty="0"/>
              <a:t>and at P4 and  above levels </a:t>
            </a:r>
            <a:r>
              <a:rPr lang="en-CA" sz="1600" dirty="0" smtClean="0"/>
              <a:t>in </a:t>
            </a:r>
            <a:r>
              <a:rPr lang="en-CA" sz="1600" dirty="0"/>
              <a:t>the next five years</a:t>
            </a:r>
            <a:r>
              <a:rPr lang="en-CA" sz="1600" dirty="0" smtClean="0"/>
              <a:t>.</a:t>
            </a:r>
          </a:p>
          <a:p>
            <a:pPr marL="0" indent="0">
              <a:buNone/>
            </a:pPr>
            <a:endParaRPr lang="en-CA" sz="1600" dirty="0" smtClean="0"/>
          </a:p>
          <a:p>
            <a:pPr marL="0" indent="0">
              <a:buNone/>
            </a:pPr>
            <a:r>
              <a:rPr lang="en-CA" sz="1600" dirty="0" smtClean="0"/>
              <a:t>Meets Expectations</a:t>
            </a:r>
          </a:p>
          <a:p>
            <a:pPr marL="0" indent="0">
              <a:buNone/>
            </a:pPr>
            <a:r>
              <a:rPr lang="en-CA" sz="1600" dirty="0" smtClean="0"/>
              <a:t>  	 The </a:t>
            </a:r>
            <a:r>
              <a:rPr lang="en-CA" sz="1600" dirty="0"/>
              <a:t>entity has reached the equal representation of women  for General Service </a:t>
            </a:r>
            <a:r>
              <a:rPr lang="en-CA" sz="1600" dirty="0" smtClean="0"/>
              <a:t>	staff  and </a:t>
            </a:r>
            <a:r>
              <a:rPr lang="en-CA" sz="1600" dirty="0"/>
              <a:t>also at P4 and above levels </a:t>
            </a:r>
            <a:r>
              <a:rPr lang="en-CA" sz="1600" dirty="0" smtClean="0"/>
              <a:t> </a:t>
            </a:r>
            <a:r>
              <a:rPr lang="en-CA" sz="1600" dirty="0"/>
              <a:t>including the senior most levels of </a:t>
            </a:r>
            <a:r>
              <a:rPr lang="en-CA" sz="1600" dirty="0" smtClean="0"/>
              <a:t>	representation </a:t>
            </a:r>
            <a:r>
              <a:rPr lang="en-CA" sz="1600" dirty="0"/>
              <a:t>in Field Offices, Committees and Funds linked to the entity 	irrespective of budgetary </a:t>
            </a:r>
            <a:r>
              <a:rPr lang="en-CA" sz="1600" dirty="0" smtClean="0"/>
              <a:t>source.</a:t>
            </a:r>
          </a:p>
          <a:p>
            <a:pPr marL="0" indent="0">
              <a:buNone/>
            </a:pPr>
            <a:endParaRPr lang="en-CA" sz="1600" dirty="0" smtClean="0"/>
          </a:p>
          <a:p>
            <a:pPr marL="0" indent="0">
              <a:buNone/>
            </a:pPr>
            <a:r>
              <a:rPr lang="en-CA" sz="1600" dirty="0" smtClean="0"/>
              <a:t>Exceeds Expectation</a:t>
            </a:r>
          </a:p>
          <a:p>
            <a:pPr marL="0" indent="0">
              <a:buNone/>
            </a:pPr>
            <a:r>
              <a:rPr lang="en-CA" sz="1600" dirty="0"/>
              <a:t>	</a:t>
            </a:r>
            <a:r>
              <a:rPr lang="en-CA" sz="1600" dirty="0" smtClean="0"/>
              <a:t> The </a:t>
            </a:r>
            <a:r>
              <a:rPr lang="en-CA" sz="1600" dirty="0"/>
              <a:t>entity has reached the equal representation of women  for General Service </a:t>
            </a:r>
            <a:r>
              <a:rPr lang="en-CA" sz="1600" dirty="0" smtClean="0"/>
              <a:t>	  staff </a:t>
            </a:r>
            <a:r>
              <a:rPr lang="en-CA" sz="1600" dirty="0"/>
              <a:t>and  </a:t>
            </a:r>
            <a:r>
              <a:rPr lang="en-CA" sz="1600" dirty="0" smtClean="0"/>
              <a:t>also </a:t>
            </a:r>
            <a:r>
              <a:rPr lang="en-CA" sz="1600" dirty="0"/>
              <a:t>at P4 and above </a:t>
            </a:r>
            <a:r>
              <a:rPr lang="en-CA" sz="1600" dirty="0" smtClean="0"/>
              <a:t>levels </a:t>
            </a:r>
            <a:r>
              <a:rPr lang="en-CA" sz="1600" dirty="0"/>
              <a:t>including the senior most levels of </a:t>
            </a:r>
            <a:r>
              <a:rPr lang="en-CA" sz="1600" dirty="0" smtClean="0"/>
              <a:t>	        	  representation </a:t>
            </a:r>
            <a:r>
              <a:rPr lang="en-CA" sz="1600" dirty="0"/>
              <a:t>in Field Offices, Committees and Funds linked to the entity 	</a:t>
            </a:r>
            <a:r>
              <a:rPr lang="en-CA" sz="1600" dirty="0" smtClean="0"/>
              <a:t>   irrespective </a:t>
            </a:r>
            <a:r>
              <a:rPr lang="en-CA" sz="1600" dirty="0"/>
              <a:t>of budgetary source</a:t>
            </a:r>
            <a:endParaRPr lang="en-US" sz="1600" dirty="0"/>
          </a:p>
          <a:p>
            <a:pPr marL="0" indent="0">
              <a:buNone/>
            </a:pPr>
            <a:endParaRPr lang="en-US" sz="2800" dirty="0"/>
          </a:p>
          <a:p>
            <a:pPr marL="514350" indent="-514350">
              <a:buAutoNum type="alphaUcPeriod"/>
            </a:pPr>
            <a:endParaRPr lang="en-US" sz="2800" dirty="0"/>
          </a:p>
          <a:p>
            <a:endParaRPr lang="en-US" dirty="0"/>
          </a:p>
        </p:txBody>
      </p:sp>
      <p:sp>
        <p:nvSpPr>
          <p:cNvPr id="4" name="Footer Placeholder 3"/>
          <p:cNvSpPr>
            <a:spLocks noGrp="1"/>
          </p:cNvSpPr>
          <p:nvPr>
            <p:ph type="ftr" sz="quarter" idx="11"/>
          </p:nvPr>
        </p:nvSpPr>
        <p:spPr>
          <a:xfrm>
            <a:off x="1219200" y="6356350"/>
            <a:ext cx="48006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12</a:t>
            </a:fld>
            <a:endParaRPr lang="en-US" dirty="0"/>
          </a:p>
        </p:txBody>
      </p:sp>
    </p:spTree>
    <p:extLst>
      <p:ext uri="{BB962C8B-B14F-4D97-AF65-F5344CB8AC3E}">
        <p14:creationId xmlns:p14="http://schemas.microsoft.com/office/powerpoint/2010/main" val="16343815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143000"/>
          </a:xfrm>
        </p:spPr>
        <p:txBody>
          <a:bodyPr>
            <a:normAutofit fontScale="90000"/>
          </a:bodyPr>
          <a:lstStyle/>
          <a:p>
            <a:r>
              <a:rPr lang="en-US" sz="3100" b="1" dirty="0">
                <a:solidFill>
                  <a:schemeClr val="accent1">
                    <a:lumMod val="75000"/>
                  </a:schemeClr>
                </a:solidFill>
              </a:rPr>
              <a:t>Gender Balance related SWAP indicators</a:t>
            </a:r>
            <a:r>
              <a:rPr lang="en-US" sz="3100" b="1" dirty="0" smtClean="0">
                <a:solidFill>
                  <a:schemeClr val="accent1">
                    <a:lumMod val="75000"/>
                  </a:schemeClr>
                </a:solidFill>
              </a:rPr>
              <a:t>:</a:t>
            </a:r>
            <a:br>
              <a:rPr lang="en-US" sz="3100" b="1" dirty="0" smtClean="0">
                <a:solidFill>
                  <a:schemeClr val="accent1">
                    <a:lumMod val="75000"/>
                  </a:schemeClr>
                </a:solidFill>
              </a:rPr>
            </a:br>
            <a:r>
              <a:rPr lang="en-US" sz="3100" b="1" dirty="0" smtClean="0">
                <a:solidFill>
                  <a:schemeClr val="accent1">
                    <a:lumMod val="75000"/>
                  </a:schemeClr>
                </a:solidFill>
              </a:rPr>
              <a:t>Gender Architecture Element 10 – focal points</a:t>
            </a:r>
            <a:r>
              <a:rPr lang="en-US" b="1" dirty="0">
                <a:solidFill>
                  <a:schemeClr val="accent1">
                    <a:lumMod val="75000"/>
                  </a:schemeClr>
                </a:solidFill>
              </a:rPr>
              <a:t/>
            </a:r>
            <a:br>
              <a:rPr lang="en-US" b="1" dirty="0">
                <a:solidFill>
                  <a:schemeClr val="accent1">
                    <a:lumMod val="75000"/>
                  </a:schemeClr>
                </a:solidFill>
              </a:rPr>
            </a:br>
            <a:endParaRPr lang="en-US" dirty="0"/>
          </a:p>
        </p:txBody>
      </p:sp>
      <p:sp>
        <p:nvSpPr>
          <p:cNvPr id="3" name="Content Placeholder 2"/>
          <p:cNvSpPr>
            <a:spLocks noGrp="1"/>
          </p:cNvSpPr>
          <p:nvPr>
            <p:ph idx="1"/>
          </p:nvPr>
        </p:nvSpPr>
        <p:spPr>
          <a:xfrm>
            <a:off x="457200" y="1447800"/>
            <a:ext cx="8229600" cy="4876800"/>
          </a:xfrm>
        </p:spPr>
        <p:txBody>
          <a:bodyPr>
            <a:normAutofit fontScale="92500" lnSpcReduction="10000"/>
          </a:bodyPr>
          <a:lstStyle/>
          <a:p>
            <a:pPr marL="0" indent="0">
              <a:buNone/>
            </a:pPr>
            <a:r>
              <a:rPr lang="en-US" sz="1200" dirty="0" smtClean="0"/>
              <a:t>  Approaches Expectations</a:t>
            </a:r>
          </a:p>
          <a:p>
            <a:pPr marL="0" indent="0">
              <a:buNone/>
            </a:pPr>
            <a:endParaRPr lang="en-US" sz="1200" dirty="0" smtClean="0"/>
          </a:p>
          <a:p>
            <a:pPr marL="0" indent="0">
              <a:buNone/>
            </a:pPr>
            <a:r>
              <a:rPr lang="en-US" sz="1200" dirty="0"/>
              <a:t>	</a:t>
            </a:r>
            <a:r>
              <a:rPr lang="en-CA" sz="1200" dirty="0" smtClean="0"/>
              <a:t> </a:t>
            </a:r>
            <a:r>
              <a:rPr lang="en-CA" sz="1200" dirty="0"/>
              <a:t>Gender focal points or </a:t>
            </a:r>
            <a:r>
              <a:rPr lang="en-CA" sz="1200" dirty="0" smtClean="0"/>
              <a:t>equivalent </a:t>
            </a:r>
            <a:r>
              <a:rPr lang="en-CA" sz="1200" dirty="0"/>
              <a:t>at HQ, regional and country levels are:</a:t>
            </a:r>
            <a:endParaRPr lang="en-US" sz="1200" dirty="0"/>
          </a:p>
          <a:p>
            <a:pPr marL="0" indent="0">
              <a:buNone/>
            </a:pPr>
            <a:r>
              <a:rPr lang="en-CA" sz="1200" dirty="0" smtClean="0"/>
              <a:t>	a</a:t>
            </a:r>
            <a:r>
              <a:rPr lang="en-CA" sz="1200" dirty="0"/>
              <a:t>.  appointed from staff level P4 and above for both  </a:t>
            </a:r>
            <a:r>
              <a:rPr lang="en-CA" sz="1200" dirty="0" smtClean="0"/>
              <a:t>mainstreaming </a:t>
            </a:r>
            <a:r>
              <a:rPr lang="en-CA" sz="1200" dirty="0"/>
              <a:t>and representation of women</a:t>
            </a:r>
            <a:endParaRPr lang="en-US" sz="1200" dirty="0"/>
          </a:p>
          <a:p>
            <a:pPr marL="0" indent="0">
              <a:buNone/>
            </a:pPr>
            <a:r>
              <a:rPr lang="en-CA" sz="1200" dirty="0" smtClean="0"/>
              <a:t>	b</a:t>
            </a:r>
            <a:r>
              <a:rPr lang="en-CA" sz="1200" dirty="0"/>
              <a:t>. have written terms of reference </a:t>
            </a:r>
            <a:endParaRPr lang="en-US" sz="1200" dirty="0"/>
          </a:p>
          <a:p>
            <a:pPr marL="0" indent="0">
              <a:buNone/>
            </a:pPr>
            <a:r>
              <a:rPr lang="en-CA" sz="1200" dirty="0" smtClean="0"/>
              <a:t>	c</a:t>
            </a:r>
            <a:r>
              <a:rPr lang="en-CA" sz="1200" dirty="0"/>
              <a:t>. at least 20 per cent of their time is allocated to </a:t>
            </a:r>
            <a:r>
              <a:rPr lang="en-CA" sz="1200" dirty="0" smtClean="0"/>
              <a:t>gender focal </a:t>
            </a:r>
            <a:r>
              <a:rPr lang="en-CA" sz="1200" dirty="0"/>
              <a:t>point functions </a:t>
            </a:r>
            <a:endParaRPr lang="en-US" sz="1200" dirty="0"/>
          </a:p>
          <a:p>
            <a:pPr marL="0" indent="0">
              <a:buNone/>
            </a:pPr>
            <a:endParaRPr lang="en-US" sz="1200" dirty="0" smtClean="0"/>
          </a:p>
          <a:p>
            <a:pPr marL="0" indent="0">
              <a:buNone/>
            </a:pPr>
            <a:r>
              <a:rPr lang="en-US" sz="1200" dirty="0" smtClean="0"/>
              <a:t>Meets Expectations</a:t>
            </a:r>
            <a:r>
              <a:rPr lang="en-US" sz="1200" dirty="0"/>
              <a:t>	</a:t>
            </a:r>
            <a:r>
              <a:rPr lang="en-US" sz="1200" dirty="0" smtClean="0"/>
              <a:t>			</a:t>
            </a:r>
          </a:p>
          <a:p>
            <a:pPr marL="0" indent="0">
              <a:buNone/>
            </a:pPr>
            <a:r>
              <a:rPr lang="en-US" dirty="0" smtClean="0"/>
              <a:t>	</a:t>
            </a:r>
            <a:r>
              <a:rPr lang="en-CA" sz="1200" dirty="0" smtClean="0"/>
              <a:t>Gender </a:t>
            </a:r>
            <a:r>
              <a:rPr lang="en-CA" sz="1200" dirty="0"/>
              <a:t>focal points or equivalent at HQ, regional and country levels are:</a:t>
            </a:r>
            <a:endParaRPr lang="en-US" sz="1200" dirty="0"/>
          </a:p>
          <a:p>
            <a:pPr marL="0" indent="0">
              <a:buNone/>
            </a:pPr>
            <a:r>
              <a:rPr lang="en-CA" sz="1200" dirty="0" smtClean="0"/>
              <a:t>	a</a:t>
            </a:r>
            <a:r>
              <a:rPr lang="en-CA" sz="1200" dirty="0"/>
              <a:t>.  appointed from staff level P5 and above for both mainstreaming and representation of women</a:t>
            </a:r>
            <a:endParaRPr lang="en-US" sz="1200" dirty="0"/>
          </a:p>
          <a:p>
            <a:pPr marL="0" indent="0">
              <a:buNone/>
            </a:pPr>
            <a:r>
              <a:rPr lang="en-CA" sz="1200" dirty="0" smtClean="0"/>
              <a:t>	b</a:t>
            </a:r>
            <a:r>
              <a:rPr lang="en-CA" sz="1200" dirty="0"/>
              <a:t>. have written terms of reference </a:t>
            </a:r>
            <a:endParaRPr lang="en-US" sz="1200" dirty="0"/>
          </a:p>
          <a:p>
            <a:pPr marL="0" indent="0">
              <a:buNone/>
            </a:pPr>
            <a:r>
              <a:rPr lang="en-CA" sz="1200" dirty="0" smtClean="0"/>
              <a:t>	c</a:t>
            </a:r>
            <a:r>
              <a:rPr lang="en-CA" sz="1200" dirty="0"/>
              <a:t>. at least 20 per cent of their time is allocated to gender focal point functions </a:t>
            </a:r>
            <a:r>
              <a:rPr lang="en-US" sz="1200" dirty="0"/>
              <a:t> </a:t>
            </a:r>
            <a:endParaRPr lang="en-US" sz="1200" dirty="0" smtClean="0"/>
          </a:p>
          <a:p>
            <a:pPr marL="0" indent="0">
              <a:buNone/>
            </a:pPr>
            <a:endParaRPr lang="en-US" sz="1200" dirty="0" smtClean="0"/>
          </a:p>
          <a:p>
            <a:pPr marL="0" indent="0">
              <a:buNone/>
            </a:pPr>
            <a:r>
              <a:rPr lang="en-US" sz="1200" dirty="0" smtClean="0"/>
              <a:t>Exceeds Expectations		</a:t>
            </a:r>
            <a:endParaRPr lang="en-US" sz="1200" dirty="0"/>
          </a:p>
          <a:p>
            <a:pPr marL="0" indent="0">
              <a:buNone/>
            </a:pPr>
            <a:r>
              <a:rPr lang="en-CA" sz="1200" dirty="0" smtClean="0"/>
              <a:t>                           </a:t>
            </a:r>
            <a:r>
              <a:rPr lang="en-CA" sz="1200" dirty="0"/>
              <a:t>Gender focal points or equivalent at HQ, regional and country levels </a:t>
            </a:r>
            <a:r>
              <a:rPr lang="en-CA" sz="1200" dirty="0" smtClean="0"/>
              <a:t>are:</a:t>
            </a:r>
            <a:endParaRPr lang="en-US" sz="1200" dirty="0"/>
          </a:p>
          <a:p>
            <a:pPr marL="0" indent="0">
              <a:buNone/>
            </a:pPr>
            <a:r>
              <a:rPr lang="en-US" sz="1200" dirty="0"/>
              <a:t>	</a:t>
            </a:r>
            <a:r>
              <a:rPr lang="en-CA" sz="1200" dirty="0" smtClean="0"/>
              <a:t>a</a:t>
            </a:r>
            <a:r>
              <a:rPr lang="en-CA" sz="1200" dirty="0"/>
              <a:t>.  appointed from staff level P4 and above</a:t>
            </a:r>
            <a:endParaRPr lang="en-US" sz="1200" dirty="0"/>
          </a:p>
          <a:p>
            <a:pPr marL="0" indent="0">
              <a:buNone/>
            </a:pPr>
            <a:r>
              <a:rPr lang="en-CA" sz="1200" dirty="0" smtClean="0"/>
              <a:t>	b</a:t>
            </a:r>
            <a:r>
              <a:rPr lang="en-CA" sz="1200" dirty="0"/>
              <a:t>. have written terms of reference </a:t>
            </a:r>
            <a:endParaRPr lang="en-US" sz="1200" dirty="0"/>
          </a:p>
          <a:p>
            <a:pPr marL="0" indent="0">
              <a:buNone/>
            </a:pPr>
            <a:r>
              <a:rPr lang="en-CA" sz="1200" dirty="0" smtClean="0"/>
              <a:t>	c</a:t>
            </a:r>
            <a:r>
              <a:rPr lang="en-CA" sz="1200" dirty="0"/>
              <a:t>. at least 20 per cent of their time is allocated to gender focal point functions </a:t>
            </a:r>
            <a:endParaRPr lang="en-US" sz="1200" dirty="0"/>
          </a:p>
          <a:p>
            <a:pPr marL="0" indent="0">
              <a:buNone/>
            </a:pPr>
            <a:r>
              <a:rPr lang="en-CA" sz="1200" dirty="0" smtClean="0"/>
              <a:t>	d</a:t>
            </a:r>
            <a:r>
              <a:rPr lang="en-CA" sz="1200" dirty="0"/>
              <a:t>. specific funds are allocated to support gender focal point networking</a:t>
            </a:r>
            <a:endParaRPr lang="en-US" sz="1200" dirty="0"/>
          </a:p>
          <a:p>
            <a:pPr marL="0" indent="0">
              <a:buNone/>
            </a:pPr>
            <a:r>
              <a:rPr lang="en-US" sz="1200" dirty="0"/>
              <a:t>	</a:t>
            </a:r>
            <a:r>
              <a:rPr lang="en-US" sz="1200" dirty="0" smtClean="0"/>
              <a:t>			</a:t>
            </a:r>
            <a:r>
              <a:rPr lang="en-CA" sz="1200" dirty="0" smtClean="0"/>
              <a:t>and</a:t>
            </a:r>
            <a:endParaRPr lang="en-US" sz="1200" dirty="0"/>
          </a:p>
          <a:p>
            <a:pPr marL="0" indent="0">
              <a:buNone/>
            </a:pPr>
            <a:r>
              <a:rPr lang="en-US" sz="1200" dirty="0"/>
              <a:t>	</a:t>
            </a:r>
            <a:r>
              <a:rPr lang="en-CA" sz="1200" dirty="0" smtClean="0"/>
              <a:t> </a:t>
            </a:r>
            <a:r>
              <a:rPr lang="en-CA" sz="1200" dirty="0"/>
              <a:t>The entity has reached the equal representation of women  for General Service staff and also at P4 and above </a:t>
            </a:r>
            <a:r>
              <a:rPr lang="en-CA" sz="1200" dirty="0" smtClean="0"/>
              <a:t>	levels </a:t>
            </a:r>
            <a:r>
              <a:rPr lang="en-CA" sz="1200" dirty="0"/>
              <a:t>including the senior most levels of representation in Field Offices, Committees and Funds linked to </a:t>
            </a:r>
            <a:r>
              <a:rPr lang="en-CA" sz="1200" dirty="0" smtClean="0"/>
              <a:t>	the </a:t>
            </a:r>
            <a:r>
              <a:rPr lang="en-CA" sz="1200" dirty="0"/>
              <a:t>entity  </a:t>
            </a:r>
            <a:r>
              <a:rPr lang="en-CA" sz="1200" dirty="0" smtClean="0"/>
              <a:t>irrespective </a:t>
            </a:r>
            <a:r>
              <a:rPr lang="en-CA" sz="1200" dirty="0"/>
              <a:t>of budgetary </a:t>
            </a:r>
            <a:r>
              <a:rPr lang="en-CA" sz="1200" dirty="0" smtClean="0"/>
              <a:t>source</a:t>
            </a:r>
            <a:endParaRPr lang="en-US" sz="1200" dirty="0"/>
          </a:p>
          <a:p>
            <a:pPr marL="0" indent="0">
              <a:buNone/>
            </a:pPr>
            <a:r>
              <a:rPr lang="en-CA" sz="1200" dirty="0" smtClean="0"/>
              <a:t>				and </a:t>
            </a:r>
            <a:r>
              <a:rPr lang="en-CA" sz="1200" dirty="0"/>
              <a:t> </a:t>
            </a:r>
            <a:endParaRPr lang="en-US" sz="1200" dirty="0"/>
          </a:p>
          <a:p>
            <a:pPr marL="0" indent="0">
              <a:buNone/>
            </a:pPr>
            <a:r>
              <a:rPr lang="en-CA" sz="1200" dirty="0"/>
              <a:t>	</a:t>
            </a:r>
            <a:r>
              <a:rPr lang="en-CA" sz="1200" dirty="0" smtClean="0"/>
              <a:t> </a:t>
            </a:r>
            <a:r>
              <a:rPr lang="en-CA" sz="1200" dirty="0"/>
              <a:t>Gender department/unit is fully resourced according to the entity mandate</a:t>
            </a:r>
            <a:endParaRPr lang="en-US" sz="1200" dirty="0"/>
          </a:p>
          <a:p>
            <a:pPr marL="0" indent="0">
              <a:buNone/>
            </a:pPr>
            <a:endParaRPr lang="en-US" sz="1200" dirty="0"/>
          </a:p>
          <a:p>
            <a:pPr marL="0" indent="0">
              <a:buNone/>
            </a:pPr>
            <a:endParaRPr lang="en-US" sz="1200" dirty="0"/>
          </a:p>
        </p:txBody>
      </p:sp>
      <p:sp>
        <p:nvSpPr>
          <p:cNvPr id="4" name="Footer Placeholder 3"/>
          <p:cNvSpPr>
            <a:spLocks noGrp="1"/>
          </p:cNvSpPr>
          <p:nvPr>
            <p:ph type="ftr" sz="quarter" idx="11"/>
          </p:nvPr>
        </p:nvSpPr>
        <p:spPr>
          <a:xfrm>
            <a:off x="838200" y="6356350"/>
            <a:ext cx="51816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13</a:t>
            </a:fld>
            <a:endParaRPr lang="en-US" dirty="0"/>
          </a:p>
        </p:txBody>
      </p:sp>
    </p:spTree>
    <p:extLst>
      <p:ext uri="{BB962C8B-B14F-4D97-AF65-F5344CB8AC3E}">
        <p14:creationId xmlns:p14="http://schemas.microsoft.com/office/powerpoint/2010/main" val="19195914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r>
              <a:rPr lang="en-US" sz="2400" b="1" dirty="0">
                <a:solidFill>
                  <a:schemeClr val="accent1">
                    <a:lumMod val="75000"/>
                  </a:schemeClr>
                </a:solidFill>
              </a:rPr>
              <a:t>Gender Balance related SWAP indicators:</a:t>
            </a:r>
            <a:br>
              <a:rPr lang="en-US" sz="2400" b="1" dirty="0">
                <a:solidFill>
                  <a:schemeClr val="accent1">
                    <a:lumMod val="75000"/>
                  </a:schemeClr>
                </a:solidFill>
              </a:rPr>
            </a:br>
            <a:r>
              <a:rPr lang="en-US" sz="2400" b="1" dirty="0" smtClean="0">
                <a:solidFill>
                  <a:schemeClr val="accent1">
                    <a:lumMod val="75000"/>
                  </a:schemeClr>
                </a:solidFill>
              </a:rPr>
              <a:t>Organizational Culture Element</a:t>
            </a:r>
            <a:endParaRPr lang="en-US" sz="2400" dirty="0"/>
          </a:p>
        </p:txBody>
      </p:sp>
      <p:sp>
        <p:nvSpPr>
          <p:cNvPr id="3" name="Content Placeholder 2"/>
          <p:cNvSpPr>
            <a:spLocks noGrp="1"/>
          </p:cNvSpPr>
          <p:nvPr>
            <p:ph idx="1"/>
          </p:nvPr>
        </p:nvSpPr>
        <p:spPr>
          <a:xfrm>
            <a:off x="457200" y="1752600"/>
            <a:ext cx="8229600" cy="4572000"/>
          </a:xfrm>
        </p:spPr>
        <p:txBody>
          <a:bodyPr>
            <a:normAutofit/>
          </a:bodyPr>
          <a:lstStyle/>
          <a:p>
            <a:pPr marL="0" indent="0">
              <a:buNone/>
            </a:pPr>
            <a:r>
              <a:rPr lang="en-CA" sz="2000" dirty="0" smtClean="0"/>
              <a:t>Approaches Expectations</a:t>
            </a:r>
          </a:p>
          <a:p>
            <a:pPr marL="0" indent="0">
              <a:buNone/>
            </a:pPr>
            <a:r>
              <a:rPr lang="en-CA" sz="2000" dirty="0" smtClean="0"/>
              <a:t> 	Organizational </a:t>
            </a:r>
            <a:r>
              <a:rPr lang="en-CA" sz="2000" dirty="0"/>
              <a:t>culture partly supports promotion </a:t>
            </a:r>
            <a:r>
              <a:rPr lang="en-CA" sz="2000" dirty="0" smtClean="0"/>
              <a:t>	of </a:t>
            </a:r>
            <a:r>
              <a:rPr lang="en-CA" sz="2000" dirty="0"/>
              <a:t>gender </a:t>
            </a:r>
            <a:r>
              <a:rPr lang="en-CA" sz="2000" dirty="0" smtClean="0"/>
              <a:t>	equality </a:t>
            </a:r>
            <a:r>
              <a:rPr lang="en-CA" sz="2000" dirty="0"/>
              <a:t>and the empowerment </a:t>
            </a:r>
            <a:r>
              <a:rPr lang="en-CA" sz="2000" dirty="0" smtClean="0"/>
              <a:t>of women</a:t>
            </a:r>
          </a:p>
          <a:p>
            <a:pPr marL="0" indent="0">
              <a:buNone/>
            </a:pPr>
            <a:endParaRPr lang="en-CA" sz="2000" dirty="0" smtClean="0"/>
          </a:p>
          <a:p>
            <a:pPr marL="0" indent="0">
              <a:buNone/>
            </a:pPr>
            <a:r>
              <a:rPr lang="en-CA" sz="2000" dirty="0" smtClean="0"/>
              <a:t>Meets Expectations</a:t>
            </a:r>
          </a:p>
          <a:p>
            <a:pPr marL="0" indent="0">
              <a:buNone/>
            </a:pPr>
            <a:r>
              <a:rPr lang="en-CA" sz="2000" dirty="0" smtClean="0"/>
              <a:t> 	Organizational </a:t>
            </a:r>
            <a:r>
              <a:rPr lang="en-CA" sz="2000" dirty="0"/>
              <a:t>culture fully supports promotion  </a:t>
            </a:r>
            <a:r>
              <a:rPr lang="en-CA" sz="2000" dirty="0" smtClean="0"/>
              <a:t>of </a:t>
            </a:r>
            <a:r>
              <a:rPr lang="en-CA" sz="2000" dirty="0"/>
              <a:t>gender </a:t>
            </a:r>
            <a:r>
              <a:rPr lang="en-CA" sz="2000" dirty="0" smtClean="0"/>
              <a:t>	equality </a:t>
            </a:r>
            <a:r>
              <a:rPr lang="en-CA" sz="2000" dirty="0"/>
              <a:t>and the empowerment of </a:t>
            </a:r>
            <a:r>
              <a:rPr lang="en-CA" sz="2000" dirty="0" smtClean="0"/>
              <a:t>women</a:t>
            </a:r>
          </a:p>
          <a:p>
            <a:pPr marL="0" indent="0">
              <a:buNone/>
            </a:pPr>
            <a:endParaRPr lang="en-CA" sz="2000" dirty="0" smtClean="0"/>
          </a:p>
          <a:p>
            <a:pPr marL="0" indent="0">
              <a:buNone/>
            </a:pPr>
            <a:r>
              <a:rPr lang="en-CA" sz="2000" dirty="0" smtClean="0"/>
              <a:t>Exceeds Expectations</a:t>
            </a:r>
            <a:endParaRPr lang="en-CA" sz="2000" dirty="0"/>
          </a:p>
          <a:p>
            <a:pPr marL="0" indent="0">
              <a:buNone/>
            </a:pPr>
            <a:r>
              <a:rPr lang="en-CA" sz="2000" dirty="0" smtClean="0"/>
              <a:t> 	Organizational </a:t>
            </a:r>
            <a:r>
              <a:rPr lang="en-CA" sz="2000" dirty="0"/>
              <a:t>culture fully supports promotion of </a:t>
            </a:r>
            <a:r>
              <a:rPr lang="en-CA" sz="2000" dirty="0" smtClean="0"/>
              <a:t>	gender </a:t>
            </a:r>
            <a:r>
              <a:rPr lang="en-CA" sz="2000" dirty="0"/>
              <a:t>equality and the empowerment of women </a:t>
            </a:r>
            <a:r>
              <a:rPr lang="en-CA" sz="2000" dirty="0" smtClean="0"/>
              <a:t>and</a:t>
            </a:r>
            <a:endParaRPr lang="en-US" sz="2000" dirty="0"/>
          </a:p>
          <a:p>
            <a:pPr marL="0" indent="0">
              <a:buNone/>
            </a:pPr>
            <a:r>
              <a:rPr lang="en-CA" sz="2000" dirty="0" smtClean="0"/>
              <a:t>	senior </a:t>
            </a:r>
            <a:r>
              <a:rPr lang="en-CA" sz="2000" dirty="0"/>
              <a:t>managers demonstrate </a:t>
            </a:r>
            <a:endParaRPr lang="en-US" sz="2000" dirty="0"/>
          </a:p>
        </p:txBody>
      </p:sp>
      <p:sp>
        <p:nvSpPr>
          <p:cNvPr id="4" name="Footer Placeholder 3"/>
          <p:cNvSpPr>
            <a:spLocks noGrp="1"/>
          </p:cNvSpPr>
          <p:nvPr>
            <p:ph type="ftr" sz="quarter" idx="11"/>
          </p:nvPr>
        </p:nvSpPr>
        <p:spPr>
          <a:xfrm>
            <a:off x="914400" y="6356350"/>
            <a:ext cx="51054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14</a:t>
            </a:fld>
            <a:endParaRPr lang="en-US" dirty="0"/>
          </a:p>
        </p:txBody>
      </p:sp>
    </p:spTree>
    <p:extLst>
      <p:ext uri="{BB962C8B-B14F-4D97-AF65-F5344CB8AC3E}">
        <p14:creationId xmlns:p14="http://schemas.microsoft.com/office/powerpoint/2010/main" val="15262285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r>
              <a:rPr lang="en-US" dirty="0" smtClean="0"/>
              <a:t>Beyond the Numbers: GBV</a:t>
            </a:r>
            <a:endParaRPr lang="en-US" dirty="0"/>
          </a:p>
        </p:txBody>
      </p:sp>
      <p:sp>
        <p:nvSpPr>
          <p:cNvPr id="3" name="Content Placeholder 2"/>
          <p:cNvSpPr>
            <a:spLocks noGrp="1"/>
          </p:cNvSpPr>
          <p:nvPr>
            <p:ph idx="1"/>
          </p:nvPr>
        </p:nvSpPr>
        <p:spPr>
          <a:xfrm>
            <a:off x="457200" y="1600200"/>
            <a:ext cx="8229600" cy="5257800"/>
          </a:xfrm>
        </p:spPr>
        <p:txBody>
          <a:bodyPr>
            <a:normAutofit fontScale="32500" lnSpcReduction="20000"/>
          </a:bodyPr>
          <a:lstStyle/>
          <a:p>
            <a:pPr marL="0" indent="0">
              <a:buNone/>
            </a:pPr>
            <a:endParaRPr lang="en-US" sz="4400" dirty="0" smtClean="0">
              <a:solidFill>
                <a:schemeClr val="accent1">
                  <a:lumMod val="75000"/>
                </a:schemeClr>
              </a:solidFill>
            </a:endParaRPr>
          </a:p>
          <a:p>
            <a:pPr marL="0" indent="0" algn="ctr">
              <a:buNone/>
            </a:pPr>
            <a:r>
              <a:rPr lang="en-US" sz="6200" dirty="0" smtClean="0"/>
              <a:t>Expert </a:t>
            </a:r>
            <a:r>
              <a:rPr lang="en-US" sz="6200" dirty="0"/>
              <a:t>Group Meeting on Gender Based </a:t>
            </a:r>
            <a:r>
              <a:rPr lang="en-US" sz="6200" dirty="0" smtClean="0"/>
              <a:t>Violence and the Workplace </a:t>
            </a:r>
          </a:p>
          <a:p>
            <a:pPr marL="0" indent="0">
              <a:buNone/>
            </a:pPr>
            <a:r>
              <a:rPr lang="en-US" sz="6200" dirty="0"/>
              <a:t> </a:t>
            </a:r>
            <a:r>
              <a:rPr lang="en-US" sz="6200" dirty="0" smtClean="0"/>
              <a:t>                             December 2011, New York – Report and Policy Template</a:t>
            </a:r>
          </a:p>
          <a:p>
            <a:pPr>
              <a:buNone/>
            </a:pPr>
            <a:endParaRPr lang="en-US" dirty="0"/>
          </a:p>
          <a:p>
            <a:pPr marL="0" indent="0" defTabSz="0">
              <a:buNone/>
            </a:pPr>
            <a:r>
              <a:rPr lang="en-US" sz="4900" dirty="0" smtClean="0"/>
              <a:t>The impact of gender-based violence on employee performance and productivity: </a:t>
            </a:r>
          </a:p>
          <a:p>
            <a:pPr marL="0" indent="0" defTabSz="0">
              <a:buNone/>
            </a:pPr>
            <a:endParaRPr lang="en-US" sz="4900" dirty="0" smtClean="0"/>
          </a:p>
          <a:p>
            <a:pPr marL="0" indent="0">
              <a:buNone/>
            </a:pPr>
            <a:r>
              <a:rPr lang="en-US" sz="4900" dirty="0" smtClean="0"/>
              <a:t>•</a:t>
            </a:r>
            <a:r>
              <a:rPr lang="en-US" sz="4900" dirty="0"/>
              <a:t>	37% of women who experienced domestic violence reported that it had a negative impact on their job performance, including lateness, absenteeism, decreased job retention and career </a:t>
            </a:r>
            <a:r>
              <a:rPr lang="en-US" sz="4900" dirty="0" smtClean="0"/>
              <a:t>advancement.</a:t>
            </a:r>
          </a:p>
          <a:p>
            <a:pPr marL="0" indent="0">
              <a:buNone/>
            </a:pPr>
            <a:endParaRPr lang="en-US" sz="4900" dirty="0"/>
          </a:p>
          <a:p>
            <a:pPr marL="0" indent="0">
              <a:buNone/>
            </a:pPr>
            <a:r>
              <a:rPr lang="en-US" sz="4900" dirty="0"/>
              <a:t>•	Women who had recently experienced domestic violence lost 26% more work time to absenteeism and lateness than </a:t>
            </a:r>
            <a:r>
              <a:rPr lang="en-US" sz="4900" dirty="0" smtClean="0"/>
              <a:t>non-victims.</a:t>
            </a:r>
          </a:p>
          <a:p>
            <a:pPr marL="0" indent="0">
              <a:buNone/>
            </a:pPr>
            <a:endParaRPr lang="en-US" sz="4900" dirty="0"/>
          </a:p>
          <a:p>
            <a:pPr marL="0" indent="0">
              <a:buNone/>
            </a:pPr>
            <a:r>
              <a:rPr lang="en-US" sz="4900" dirty="0"/>
              <a:t>•	A quarter of the 1 million women who are stalked each year report absenteeism as a consequence, missing an average of 11 </a:t>
            </a:r>
            <a:r>
              <a:rPr lang="en-US" sz="4900" dirty="0" smtClean="0"/>
              <a:t>days</a:t>
            </a:r>
          </a:p>
          <a:p>
            <a:pPr marL="0" indent="0">
              <a:buNone/>
            </a:pPr>
            <a:endParaRPr lang="en-US" sz="4900" dirty="0"/>
          </a:p>
          <a:p>
            <a:pPr marL="0" indent="0">
              <a:buNone/>
            </a:pPr>
            <a:r>
              <a:rPr lang="en-US" sz="4900" dirty="0"/>
              <a:t>•	41% </a:t>
            </a:r>
            <a:r>
              <a:rPr lang="en-US" sz="4900" dirty="0" smtClean="0"/>
              <a:t>of violent </a:t>
            </a:r>
            <a:r>
              <a:rPr lang="en-US" sz="4900" dirty="0"/>
              <a:t>perpetrators </a:t>
            </a:r>
            <a:r>
              <a:rPr lang="en-US" sz="4900" dirty="0" smtClean="0"/>
              <a:t> </a:t>
            </a:r>
            <a:r>
              <a:rPr lang="en-US" sz="4900" dirty="0"/>
              <a:t>are found to have job performance issues and 48% reported having difficulty concentrating as a result of their abusive behaviors</a:t>
            </a:r>
            <a:r>
              <a:rPr lang="en-US" sz="4900" dirty="0" smtClean="0"/>
              <a:t>.</a:t>
            </a:r>
          </a:p>
          <a:p>
            <a:pPr marL="0" indent="0">
              <a:buNone/>
            </a:pPr>
            <a:endParaRPr lang="en-US" dirty="0"/>
          </a:p>
          <a:p>
            <a:pPr marL="0" indent="0">
              <a:buNone/>
            </a:pPr>
            <a:endParaRPr lang="en-US" dirty="0" smtClean="0"/>
          </a:p>
          <a:p>
            <a:pPr marL="0" indent="0">
              <a:buNone/>
            </a:pPr>
            <a:endParaRPr lang="en-US" dirty="0"/>
          </a:p>
          <a:p>
            <a:pPr marL="0" indent="0">
              <a:buNone/>
            </a:pPr>
            <a:endParaRPr lang="en-US" sz="2100" dirty="0" smtClean="0"/>
          </a:p>
          <a:p>
            <a:pPr marL="0" indent="0">
              <a:buNone/>
            </a:pPr>
            <a:r>
              <a:rPr lang="en-US" sz="2100" dirty="0" smtClean="0"/>
              <a:t>Source: The </a:t>
            </a:r>
            <a:r>
              <a:rPr lang="en-US" sz="2100" dirty="0"/>
              <a:t>Impact of Domestic Violence on the Workplace, Pennsylvania Coalition Against Domestic Violence. Available at: www.pcadv.org/Resources/Impact.pdf; Domestic Violence in the Workplace, National Coalition Against Domestic Violence. Available at: www.ncadv.org</a:t>
            </a:r>
          </a:p>
        </p:txBody>
      </p:sp>
      <p:sp>
        <p:nvSpPr>
          <p:cNvPr id="5" name="Footer Placeholder 4"/>
          <p:cNvSpPr>
            <a:spLocks noGrp="1"/>
          </p:cNvSpPr>
          <p:nvPr>
            <p:ph type="ftr" sz="quarter" idx="11"/>
          </p:nvPr>
        </p:nvSpPr>
        <p:spPr>
          <a:xfrm>
            <a:off x="2667000" y="6356350"/>
            <a:ext cx="52578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normAutofit/>
          </a:bodyPr>
          <a:lstStyle/>
          <a:p>
            <a:fld id="{E9A36024-DA7C-4B02-97CC-862E6EB73C98}" type="slidenum">
              <a:rPr lang="en-US" smtClean="0"/>
              <a:pPr/>
              <a:t>15</a:t>
            </a:fld>
            <a:endParaRPr lang="en-US" dirty="0"/>
          </a:p>
        </p:txBody>
      </p:sp>
    </p:spTree>
    <p:extLst>
      <p:ext uri="{BB962C8B-B14F-4D97-AF65-F5344CB8AC3E}">
        <p14:creationId xmlns:p14="http://schemas.microsoft.com/office/powerpoint/2010/main" val="3932522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a:bodyPr>
          <a:lstStyle/>
          <a:p>
            <a:r>
              <a:rPr lang="en-US" sz="4000" dirty="0" smtClean="0"/>
              <a:t>GBV and the Workplace</a:t>
            </a:r>
            <a:endParaRPr lang="en-US" sz="4000" dirty="0"/>
          </a:p>
        </p:txBody>
      </p:sp>
      <p:sp>
        <p:nvSpPr>
          <p:cNvPr id="3" name="Content Placeholder 2"/>
          <p:cNvSpPr>
            <a:spLocks noGrp="1"/>
          </p:cNvSpPr>
          <p:nvPr>
            <p:ph idx="1"/>
          </p:nvPr>
        </p:nvSpPr>
        <p:spPr/>
        <p:txBody>
          <a:bodyPr>
            <a:normAutofit fontScale="92500" lnSpcReduction="20000"/>
          </a:bodyPr>
          <a:lstStyle/>
          <a:p>
            <a:pPr marL="0" indent="0">
              <a:buNone/>
            </a:pPr>
            <a:r>
              <a:rPr lang="en-US" sz="3500" b="1" dirty="0"/>
              <a:t>The cost to the employer: </a:t>
            </a:r>
            <a:endParaRPr lang="en-US" sz="3500" b="1" dirty="0" smtClean="0"/>
          </a:p>
          <a:p>
            <a:pPr marL="0" indent="0">
              <a:buNone/>
            </a:pPr>
            <a:endParaRPr lang="en-US" sz="3500" b="1" dirty="0"/>
          </a:p>
          <a:p>
            <a:pPr marL="0" indent="0">
              <a:buNone/>
            </a:pPr>
            <a:r>
              <a:rPr lang="en-US" dirty="0"/>
              <a:t>•	A US study estimates that in America alone, the annual cost of domestic violence owing to lost productivity is $727.8 million, with almost 8 million paid work days lost each </a:t>
            </a:r>
            <a:r>
              <a:rPr lang="en-US" dirty="0" smtClean="0"/>
              <a:t>year.</a:t>
            </a:r>
            <a:endParaRPr lang="en-US" dirty="0"/>
          </a:p>
          <a:p>
            <a:pPr marL="0" indent="0">
              <a:buNone/>
            </a:pPr>
            <a:r>
              <a:rPr lang="en-US" dirty="0"/>
              <a:t>•	</a:t>
            </a:r>
            <a:r>
              <a:rPr lang="en-US" dirty="0" smtClean="0"/>
              <a:t>In </a:t>
            </a:r>
            <a:r>
              <a:rPr lang="en-US" dirty="0"/>
              <a:t>America, the cost of intimate partner violence associated with direct medical and mental health services is $4.1 billion, and a substantial proportion of this cost falls on the employers</a:t>
            </a:r>
            <a:r>
              <a:rPr lang="en-US" dirty="0" smtClean="0"/>
              <a:t>.</a:t>
            </a:r>
          </a:p>
          <a:p>
            <a:pPr marL="0" indent="0">
              <a:buNone/>
            </a:pPr>
            <a:endParaRPr lang="en-US" dirty="0"/>
          </a:p>
          <a:p>
            <a:pPr marL="0" indent="0">
              <a:buNone/>
            </a:pPr>
            <a:r>
              <a:rPr lang="en-US" sz="1500" dirty="0" smtClean="0"/>
              <a:t>Source: </a:t>
            </a:r>
            <a:r>
              <a:rPr lang="en-US" sz="1500" dirty="0"/>
              <a:t>The Facts on the Workplace and Domestic Violence, Futures Without Violence. Available at: http://www.futureswithoutviolence.org/userfiles/file/Children_and_Families/Workplace.pdf</a:t>
            </a:r>
          </a:p>
        </p:txBody>
      </p:sp>
      <p:sp>
        <p:nvSpPr>
          <p:cNvPr id="5" name="Footer Placeholder 4"/>
          <p:cNvSpPr>
            <a:spLocks noGrp="1"/>
          </p:cNvSpPr>
          <p:nvPr>
            <p:ph type="ftr" sz="quarter" idx="11"/>
          </p:nvPr>
        </p:nvSpPr>
        <p:spPr>
          <a:xfrm>
            <a:off x="2667000" y="6356350"/>
            <a:ext cx="54102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lstStyle/>
          <a:p>
            <a:fld id="{E9A36024-DA7C-4B02-97CC-862E6EB73C98}" type="slidenum">
              <a:rPr lang="en-US" smtClean="0"/>
              <a:pPr/>
              <a:t>16</a:t>
            </a:fld>
            <a:endParaRPr lang="en-US" dirty="0"/>
          </a:p>
        </p:txBody>
      </p:sp>
    </p:spTree>
    <p:extLst>
      <p:ext uri="{BB962C8B-B14F-4D97-AF65-F5344CB8AC3E}">
        <p14:creationId xmlns:p14="http://schemas.microsoft.com/office/powerpoint/2010/main" val="1851565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Elements of GBV and Workplace Policy</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sz="2000" dirty="0" smtClean="0"/>
              <a:t>Disallow </a:t>
            </a:r>
            <a:r>
              <a:rPr lang="en-US" sz="2000" dirty="0"/>
              <a:t>retaliation against </a:t>
            </a:r>
            <a:r>
              <a:rPr lang="en-US" sz="2000" dirty="0" smtClean="0"/>
              <a:t>victims.</a:t>
            </a:r>
            <a:endParaRPr lang="en-US" sz="2000" dirty="0"/>
          </a:p>
          <a:p>
            <a:pPr>
              <a:buFont typeface="Wingdings" pitchFamily="2" charset="2"/>
              <a:buChar char="Ø"/>
            </a:pPr>
            <a:r>
              <a:rPr lang="en-US" sz="2000" dirty="0"/>
              <a:t>Recommendations for </a:t>
            </a:r>
            <a:r>
              <a:rPr lang="en-US" sz="2000" dirty="0" smtClean="0"/>
              <a:t>flexibility </a:t>
            </a:r>
            <a:r>
              <a:rPr lang="en-US" sz="2000" dirty="0"/>
              <a:t>with the provision of leave and </a:t>
            </a:r>
            <a:r>
              <a:rPr lang="en-US" sz="2000" dirty="0" smtClean="0"/>
              <a:t>benefits.</a:t>
            </a:r>
            <a:endParaRPr lang="en-US" sz="2000" dirty="0"/>
          </a:p>
          <a:p>
            <a:pPr>
              <a:buFont typeface="Wingdings" pitchFamily="2" charset="2"/>
              <a:buChar char="Ø"/>
            </a:pPr>
            <a:r>
              <a:rPr lang="en-US" sz="2000" dirty="0"/>
              <a:t> Encouragement for employers to actively participate in safety planning for victims.    </a:t>
            </a:r>
          </a:p>
          <a:p>
            <a:pPr>
              <a:buFont typeface="Wingdings" pitchFamily="2" charset="2"/>
              <a:buChar char="Ø"/>
            </a:pPr>
            <a:r>
              <a:rPr lang="en-US" sz="2000" dirty="0"/>
              <a:t> Respect the confidentiality of the </a:t>
            </a:r>
            <a:r>
              <a:rPr lang="en-US" sz="2000" dirty="0" smtClean="0"/>
              <a:t>situation.</a:t>
            </a:r>
            <a:endParaRPr lang="en-US" sz="2000" dirty="0"/>
          </a:p>
          <a:p>
            <a:pPr>
              <a:buFont typeface="Wingdings" pitchFamily="2" charset="2"/>
              <a:buChar char="Ø"/>
            </a:pPr>
            <a:r>
              <a:rPr lang="en-US" sz="2000" dirty="0"/>
              <a:t>  Defer to the survivors' assessments of safety wherever reasonably   possible, and actively promote prevention and awareness training.</a:t>
            </a:r>
          </a:p>
          <a:p>
            <a:pPr marL="0" indent="0">
              <a:buNone/>
            </a:pPr>
            <a:endParaRPr lang="en-US" sz="2800" dirty="0"/>
          </a:p>
          <a:p>
            <a:endParaRPr lang="en-US" dirty="0"/>
          </a:p>
        </p:txBody>
      </p:sp>
      <p:sp>
        <p:nvSpPr>
          <p:cNvPr id="4" name="Footer Placeholder 3"/>
          <p:cNvSpPr>
            <a:spLocks noGrp="1"/>
          </p:cNvSpPr>
          <p:nvPr>
            <p:ph type="ftr" sz="quarter" idx="11"/>
          </p:nvPr>
        </p:nvSpPr>
        <p:spPr>
          <a:xfrm>
            <a:off x="1295400" y="6356350"/>
            <a:ext cx="47244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17</a:t>
            </a:fld>
            <a:endParaRPr lang="en-US" dirty="0"/>
          </a:p>
        </p:txBody>
      </p:sp>
    </p:spTree>
    <p:extLst>
      <p:ext uri="{BB962C8B-B14F-4D97-AF65-F5344CB8AC3E}">
        <p14:creationId xmlns:p14="http://schemas.microsoft.com/office/powerpoint/2010/main" val="2041691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r>
              <a:rPr lang="en-US" sz="2400" dirty="0" smtClean="0"/>
              <a:t>Consultations with Gender Balance Focal Points</a:t>
            </a:r>
            <a:endParaRPr lang="en-US" sz="2400" dirty="0"/>
          </a:p>
        </p:txBody>
      </p:sp>
      <p:sp>
        <p:nvSpPr>
          <p:cNvPr id="3" name="Content Placeholder 2"/>
          <p:cNvSpPr>
            <a:spLocks noGrp="1"/>
          </p:cNvSpPr>
          <p:nvPr>
            <p:ph idx="1"/>
          </p:nvPr>
        </p:nvSpPr>
        <p:spPr>
          <a:xfrm>
            <a:off x="457200" y="1295400"/>
            <a:ext cx="8229600" cy="5029200"/>
          </a:xfrm>
        </p:spPr>
        <p:txBody>
          <a:bodyPr/>
          <a:lstStyle/>
          <a:p>
            <a:r>
              <a:rPr lang="en-US" sz="1800" dirty="0" smtClean="0"/>
              <a:t>On-going consultation to capture wisdom and experience of gender balance focal points</a:t>
            </a:r>
          </a:p>
          <a:p>
            <a:pPr marL="0" indent="0">
              <a:buNone/>
            </a:pPr>
            <a:endParaRPr lang="en-US" sz="1800" dirty="0"/>
          </a:p>
          <a:p>
            <a:r>
              <a:rPr lang="en-US" sz="1800" dirty="0" smtClean="0"/>
              <a:t>20 participants each representing an entity or </a:t>
            </a:r>
            <a:r>
              <a:rPr lang="en-US" sz="1800" dirty="0"/>
              <a:t>Secretariat </a:t>
            </a:r>
            <a:r>
              <a:rPr lang="en-US" sz="1800" dirty="0" smtClean="0"/>
              <a:t>Department</a:t>
            </a:r>
          </a:p>
          <a:p>
            <a:pPr marL="0" indent="0">
              <a:buNone/>
            </a:pPr>
            <a:r>
              <a:rPr lang="en-US" sz="1800" dirty="0" smtClean="0"/>
              <a:t>      (10 </a:t>
            </a:r>
            <a:r>
              <a:rPr lang="en-US" sz="1800" dirty="0"/>
              <a:t>Entities </a:t>
            </a:r>
            <a:r>
              <a:rPr lang="en-US" sz="1800" dirty="0" smtClean="0"/>
              <a:t> </a:t>
            </a:r>
            <a:r>
              <a:rPr lang="en-US" sz="1800" dirty="0"/>
              <a:t>9 </a:t>
            </a:r>
            <a:r>
              <a:rPr lang="en-US" sz="1800" dirty="0" smtClean="0"/>
              <a:t>Secretariat)</a:t>
            </a:r>
          </a:p>
          <a:p>
            <a:pPr marL="0" indent="0">
              <a:buNone/>
            </a:pPr>
            <a:endParaRPr lang="en-US" sz="2400" dirty="0" smtClean="0"/>
          </a:p>
          <a:p>
            <a:pPr marL="0" indent="0">
              <a:buNone/>
            </a:pPr>
            <a:r>
              <a:rPr lang="en-US" sz="2400" dirty="0" smtClean="0">
                <a:solidFill>
                  <a:schemeClr val="accent1">
                    <a:lumMod val="50000"/>
                  </a:schemeClr>
                </a:solidFill>
                <a:latin typeface="+mj-lt"/>
              </a:rPr>
              <a:t>Key Challenges Mentioned</a:t>
            </a:r>
          </a:p>
          <a:p>
            <a:pPr marL="0" indent="0">
              <a:buNone/>
            </a:pPr>
            <a:endParaRPr lang="en-US" sz="1800" dirty="0" smtClean="0"/>
          </a:p>
          <a:p>
            <a:r>
              <a:rPr lang="en-US" sz="1800" dirty="0"/>
              <a:t>Lack of resources and isolation</a:t>
            </a:r>
          </a:p>
          <a:p>
            <a:r>
              <a:rPr lang="en-US" sz="1800" dirty="0"/>
              <a:t>Lack of qualified female candidates, but who is qualified?</a:t>
            </a:r>
          </a:p>
          <a:p>
            <a:r>
              <a:rPr lang="en-US" sz="1800" dirty="0"/>
              <a:t>Geography given priority over gender</a:t>
            </a:r>
          </a:p>
          <a:p>
            <a:r>
              <a:rPr lang="en-US" sz="1800" dirty="0"/>
              <a:t>Organizational culture (old boys network)</a:t>
            </a:r>
          </a:p>
          <a:p>
            <a:pPr marL="0" indent="0">
              <a:buNone/>
            </a:pPr>
            <a:endParaRPr lang="en-US" sz="1800" dirty="0" smtClean="0"/>
          </a:p>
          <a:p>
            <a:pPr marL="0" indent="0">
              <a:buNone/>
            </a:pPr>
            <a:endParaRPr lang="en-US" sz="1800" dirty="0"/>
          </a:p>
          <a:p>
            <a:endParaRPr lang="en-US" dirty="0"/>
          </a:p>
        </p:txBody>
      </p:sp>
      <p:sp>
        <p:nvSpPr>
          <p:cNvPr id="5" name="Footer Placeholder 4"/>
          <p:cNvSpPr>
            <a:spLocks noGrp="1"/>
          </p:cNvSpPr>
          <p:nvPr>
            <p:ph type="ftr" sz="quarter" idx="11"/>
          </p:nvPr>
        </p:nvSpPr>
        <p:spPr>
          <a:xfrm>
            <a:off x="2667000" y="6356350"/>
            <a:ext cx="54864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lstStyle/>
          <a:p>
            <a:fld id="{E9A36024-DA7C-4B02-97CC-862E6EB73C98}" type="slidenum">
              <a:rPr lang="en-US" smtClean="0"/>
              <a:pPr/>
              <a:t>18</a:t>
            </a:fld>
            <a:endParaRPr lang="en-US" dirty="0"/>
          </a:p>
        </p:txBody>
      </p:sp>
    </p:spTree>
    <p:extLst>
      <p:ext uri="{BB962C8B-B14F-4D97-AF65-F5344CB8AC3E}">
        <p14:creationId xmlns:p14="http://schemas.microsoft.com/office/powerpoint/2010/main" val="2831774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676400"/>
          </a:xfrm>
        </p:spPr>
        <p:txBody>
          <a:bodyPr>
            <a:noAutofit/>
          </a:bodyPr>
          <a:lstStyle/>
          <a:p>
            <a:pPr algn="ctr"/>
            <a:r>
              <a:rPr lang="en-US" sz="3600" dirty="0" smtClean="0"/>
              <a:t>Some Focal Point Suggestions</a:t>
            </a:r>
            <a:br>
              <a:rPr lang="en-US" sz="3600" dirty="0" smtClean="0"/>
            </a:br>
            <a:r>
              <a:rPr lang="en-US" sz="3600" dirty="0"/>
              <a:t/>
            </a:r>
            <a:br>
              <a:rPr lang="en-US" sz="3600" dirty="0"/>
            </a:br>
            <a:endParaRPr lang="en-US" sz="3600" dirty="0"/>
          </a:p>
        </p:txBody>
      </p:sp>
      <p:sp>
        <p:nvSpPr>
          <p:cNvPr id="3" name="Content Placeholder 2"/>
          <p:cNvSpPr>
            <a:spLocks noGrp="1"/>
          </p:cNvSpPr>
          <p:nvPr>
            <p:ph idx="1"/>
          </p:nvPr>
        </p:nvSpPr>
        <p:spPr>
          <a:xfrm>
            <a:off x="457200" y="2057400"/>
            <a:ext cx="8229600" cy="4267200"/>
          </a:xfrm>
        </p:spPr>
        <p:txBody>
          <a:bodyPr>
            <a:normAutofit lnSpcReduction="10000"/>
          </a:bodyPr>
          <a:lstStyle/>
          <a:p>
            <a:pPr marL="0" indent="0">
              <a:buNone/>
            </a:pPr>
            <a:r>
              <a:rPr lang="en-US" sz="2400" dirty="0" smtClean="0"/>
              <a:t>Strengthen Advocacy and Coordination</a:t>
            </a:r>
            <a:endParaRPr lang="en-US" sz="1800" dirty="0" smtClean="0"/>
          </a:p>
          <a:p>
            <a:r>
              <a:rPr lang="en-US" sz="1800" dirty="0" smtClean="0"/>
              <a:t>Institute </a:t>
            </a:r>
            <a:r>
              <a:rPr lang="en-US" sz="1800" dirty="0"/>
              <a:t>revitalized special </a:t>
            </a:r>
            <a:r>
              <a:rPr lang="en-US" sz="1800" dirty="0" smtClean="0"/>
              <a:t>measures</a:t>
            </a:r>
          </a:p>
          <a:p>
            <a:pPr marL="0" indent="0">
              <a:buNone/>
            </a:pPr>
            <a:endParaRPr lang="en-US" sz="1800" dirty="0" smtClean="0"/>
          </a:p>
          <a:p>
            <a:pPr>
              <a:buFont typeface="Wingdings" pitchFamily="2" charset="2"/>
              <a:buChar char="§"/>
            </a:pPr>
            <a:r>
              <a:rPr lang="en-US" sz="1800" dirty="0"/>
              <a:t>Better integrate gender mainstreaming and gender balance.</a:t>
            </a:r>
          </a:p>
          <a:p>
            <a:pPr>
              <a:buFont typeface="Wingdings" pitchFamily="2" charset="2"/>
              <a:buChar char="§"/>
            </a:pPr>
            <a:endParaRPr lang="en-US" sz="1800" dirty="0" smtClean="0"/>
          </a:p>
          <a:p>
            <a:r>
              <a:rPr lang="en-US" sz="1800" dirty="0" smtClean="0"/>
              <a:t>All </a:t>
            </a:r>
            <a:r>
              <a:rPr lang="en-US" sz="1800" dirty="0"/>
              <a:t>issues that UN Women promotes on the outside should also be promoted in the UN system</a:t>
            </a:r>
          </a:p>
          <a:p>
            <a:pPr marL="0" indent="0">
              <a:buNone/>
            </a:pPr>
            <a:endParaRPr lang="en-US" sz="1800" dirty="0"/>
          </a:p>
          <a:p>
            <a:r>
              <a:rPr lang="en-US" sz="1800" dirty="0"/>
              <a:t>Use UN Women leverage for accountability framework (SWAP</a:t>
            </a:r>
            <a:r>
              <a:rPr lang="en-US" sz="1800" dirty="0" smtClean="0"/>
              <a:t>)</a:t>
            </a:r>
            <a:endParaRPr lang="en-US" sz="2400" dirty="0"/>
          </a:p>
          <a:p>
            <a:endParaRPr lang="en-US" sz="1800" dirty="0"/>
          </a:p>
          <a:p>
            <a:pPr marL="0" indent="0">
              <a:buNone/>
            </a:pPr>
            <a:r>
              <a:rPr lang="en-US" sz="2400" dirty="0" smtClean="0"/>
              <a:t>Joint Events </a:t>
            </a:r>
          </a:p>
          <a:p>
            <a:r>
              <a:rPr lang="en-US" sz="1800" dirty="0" smtClean="0"/>
              <a:t>UN </a:t>
            </a:r>
            <a:r>
              <a:rPr lang="en-US" sz="1800" dirty="0"/>
              <a:t>Women and ILO to host meeting </a:t>
            </a:r>
            <a:r>
              <a:rPr lang="en-US" sz="1800" dirty="0" smtClean="0"/>
              <a:t>of Heads </a:t>
            </a:r>
            <a:r>
              <a:rPr lang="en-US" sz="1800" dirty="0"/>
              <a:t>of HR, Gender Bureaus, </a:t>
            </a:r>
            <a:r>
              <a:rPr lang="en-US" sz="1800" dirty="0" err="1"/>
              <a:t>Chefe</a:t>
            </a:r>
            <a:r>
              <a:rPr lang="en-US" sz="1800" dirty="0"/>
              <a:t> de Cabinet on  </a:t>
            </a:r>
            <a:r>
              <a:rPr lang="en-US" sz="1800" dirty="0" smtClean="0"/>
              <a:t>recruitment </a:t>
            </a:r>
            <a:r>
              <a:rPr lang="en-US" sz="1800" dirty="0"/>
              <a:t>and career paths of </a:t>
            </a:r>
            <a:r>
              <a:rPr lang="en-US" sz="1800" dirty="0" smtClean="0"/>
              <a:t>women</a:t>
            </a:r>
          </a:p>
          <a:p>
            <a:endParaRPr lang="en-US" sz="2400" dirty="0" smtClean="0"/>
          </a:p>
          <a:p>
            <a:pPr marL="0" indent="0">
              <a:buNone/>
            </a:pPr>
            <a:endParaRPr lang="en-US" sz="2400" dirty="0"/>
          </a:p>
          <a:p>
            <a:pPr marL="0" indent="0">
              <a:buNone/>
            </a:pPr>
            <a:endParaRPr lang="en-US" sz="2200" dirty="0"/>
          </a:p>
          <a:p>
            <a:pPr marL="0" indent="0">
              <a:buNone/>
            </a:pPr>
            <a:endParaRPr lang="en-US" sz="2200" dirty="0" smtClean="0"/>
          </a:p>
          <a:p>
            <a:pPr marL="0" indent="0">
              <a:buNone/>
            </a:pPr>
            <a:endParaRPr lang="en-US" sz="2200" dirty="0" smtClean="0"/>
          </a:p>
        </p:txBody>
      </p:sp>
      <p:sp>
        <p:nvSpPr>
          <p:cNvPr id="5" name="Footer Placeholder 4"/>
          <p:cNvSpPr>
            <a:spLocks noGrp="1"/>
          </p:cNvSpPr>
          <p:nvPr>
            <p:ph type="ftr" sz="quarter" idx="11"/>
          </p:nvPr>
        </p:nvSpPr>
        <p:spPr>
          <a:xfrm>
            <a:off x="2667000" y="6356350"/>
            <a:ext cx="54102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lstStyle/>
          <a:p>
            <a:fld id="{E9A36024-DA7C-4B02-97CC-862E6EB73C98}" type="slidenum">
              <a:rPr lang="en-US" smtClean="0"/>
              <a:pPr/>
              <a:t>19</a:t>
            </a:fld>
            <a:endParaRPr lang="en-US"/>
          </a:p>
        </p:txBody>
      </p:sp>
    </p:spTree>
    <p:extLst>
      <p:ext uri="{BB962C8B-B14F-4D97-AF65-F5344CB8AC3E}">
        <p14:creationId xmlns:p14="http://schemas.microsoft.com/office/powerpoint/2010/main" val="3832220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endParaRPr lang="en-US" dirty="0" smtClean="0"/>
          </a:p>
          <a:p>
            <a:r>
              <a:rPr lang="en-US" dirty="0" smtClean="0"/>
              <a:t>Numbers and trends</a:t>
            </a:r>
          </a:p>
          <a:p>
            <a:r>
              <a:rPr lang="en-US" dirty="0" smtClean="0"/>
              <a:t>Beyond the numbers-taking stock of progress</a:t>
            </a:r>
          </a:p>
          <a:p>
            <a:r>
              <a:rPr lang="en-US" dirty="0" smtClean="0"/>
              <a:t>Key challenges</a:t>
            </a:r>
          </a:p>
          <a:p>
            <a:r>
              <a:rPr lang="en-US" dirty="0" smtClean="0"/>
              <a:t>Looking ahead</a:t>
            </a:r>
          </a:p>
          <a:p>
            <a:pPr marL="0" lvl="5" indent="0">
              <a:buNone/>
            </a:pPr>
            <a:r>
              <a:rPr lang="en-US" sz="3200" dirty="0" smtClean="0"/>
              <a:t>		</a:t>
            </a:r>
            <a:endParaRPr lang="en-US" sz="3200" dirty="0"/>
          </a:p>
        </p:txBody>
      </p:sp>
      <p:sp>
        <p:nvSpPr>
          <p:cNvPr id="5" name="Footer Placeholder 4"/>
          <p:cNvSpPr>
            <a:spLocks noGrp="1"/>
          </p:cNvSpPr>
          <p:nvPr>
            <p:ph type="ftr" sz="quarter" idx="11"/>
          </p:nvPr>
        </p:nvSpPr>
        <p:spPr>
          <a:xfrm>
            <a:off x="2209800" y="6400800"/>
            <a:ext cx="5105400" cy="365125"/>
          </a:xfrm>
        </p:spPr>
        <p:txBody>
          <a:bodyPr/>
          <a:lstStyle/>
          <a:p>
            <a:r>
              <a:rPr lang="en-US" dirty="0"/>
              <a:t>Focal Point for Women, UN Coordination Division, UN Women</a:t>
            </a:r>
          </a:p>
          <a:p>
            <a:endParaRPr lang="en-US" dirty="0"/>
          </a:p>
        </p:txBody>
      </p:sp>
      <p:sp>
        <p:nvSpPr>
          <p:cNvPr id="4" name="Slide Number Placeholder 3"/>
          <p:cNvSpPr>
            <a:spLocks noGrp="1"/>
          </p:cNvSpPr>
          <p:nvPr>
            <p:ph type="sldNum" sz="quarter" idx="12"/>
          </p:nvPr>
        </p:nvSpPr>
        <p:spPr/>
        <p:txBody>
          <a:bodyPr>
            <a:normAutofit/>
          </a:bodyPr>
          <a:lstStyle/>
          <a:p>
            <a:fld id="{E9A36024-DA7C-4B02-97CC-862E6EB73C98}" type="slidenum">
              <a:rPr lang="en-US" smtClean="0"/>
              <a:pPr/>
              <a:t>2</a:t>
            </a:fld>
            <a:endParaRPr lang="en-US" dirty="0"/>
          </a:p>
        </p:txBody>
      </p:sp>
    </p:spTree>
    <p:extLst>
      <p:ext uri="{BB962C8B-B14F-4D97-AF65-F5344CB8AC3E}">
        <p14:creationId xmlns:p14="http://schemas.microsoft.com/office/powerpoint/2010/main" val="2437728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Some Focal Point Suggestions</a:t>
            </a:r>
            <a:endParaRPr lang="en-US" sz="4000" dirty="0"/>
          </a:p>
        </p:txBody>
      </p:sp>
      <p:sp>
        <p:nvSpPr>
          <p:cNvPr id="3" name="Content Placeholder 2"/>
          <p:cNvSpPr>
            <a:spLocks noGrp="1"/>
          </p:cNvSpPr>
          <p:nvPr>
            <p:ph idx="1"/>
          </p:nvPr>
        </p:nvSpPr>
        <p:spPr/>
        <p:txBody>
          <a:bodyPr/>
          <a:lstStyle/>
          <a:p>
            <a:pPr marL="0" indent="0">
              <a:buNone/>
            </a:pPr>
            <a:r>
              <a:rPr lang="en-US" sz="2800" dirty="0" smtClean="0"/>
              <a:t>Improved Communication</a:t>
            </a:r>
          </a:p>
          <a:p>
            <a:pPr marL="0" indent="0">
              <a:buNone/>
            </a:pPr>
            <a:endParaRPr lang="en-US" dirty="0" smtClean="0"/>
          </a:p>
          <a:p>
            <a:r>
              <a:rPr lang="en-US" dirty="0" smtClean="0"/>
              <a:t> </a:t>
            </a:r>
            <a:r>
              <a:rPr lang="en-US" dirty="0"/>
              <a:t>Reproduce </a:t>
            </a:r>
            <a:r>
              <a:rPr lang="en-US" dirty="0" smtClean="0"/>
              <a:t>material </a:t>
            </a:r>
            <a:r>
              <a:rPr lang="en-US" dirty="0"/>
              <a:t>from 2012 SG’s report in more “punchy” format for member states and entity advocacy and information</a:t>
            </a:r>
          </a:p>
          <a:p>
            <a:endParaRPr lang="en-US" dirty="0"/>
          </a:p>
          <a:p>
            <a:r>
              <a:rPr lang="en-US" dirty="0" smtClean="0"/>
              <a:t>Provide </a:t>
            </a:r>
            <a:r>
              <a:rPr lang="en-US" dirty="0"/>
              <a:t>guidance to managers on the effects of GBV in the workplace </a:t>
            </a:r>
            <a:r>
              <a:rPr lang="en-US" dirty="0" smtClean="0"/>
              <a:t>(EGM) </a:t>
            </a:r>
          </a:p>
          <a:p>
            <a:endParaRPr lang="en-US" dirty="0"/>
          </a:p>
          <a:p>
            <a:endParaRPr lang="en-US" dirty="0"/>
          </a:p>
          <a:p>
            <a:endParaRPr lang="en-US" dirty="0"/>
          </a:p>
          <a:p>
            <a:endParaRPr lang="en-US" dirty="0"/>
          </a:p>
          <a:p>
            <a:endParaRPr lang="en-US" dirty="0"/>
          </a:p>
        </p:txBody>
      </p:sp>
      <p:sp>
        <p:nvSpPr>
          <p:cNvPr id="4" name="Footer Placeholder 3"/>
          <p:cNvSpPr>
            <a:spLocks noGrp="1"/>
          </p:cNvSpPr>
          <p:nvPr>
            <p:ph type="ftr" sz="quarter" idx="11"/>
          </p:nvPr>
        </p:nvSpPr>
        <p:spPr>
          <a:xfrm>
            <a:off x="1371600" y="6356350"/>
            <a:ext cx="46482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20</a:t>
            </a:fld>
            <a:endParaRPr lang="en-US" dirty="0"/>
          </a:p>
        </p:txBody>
      </p:sp>
    </p:spTree>
    <p:extLst>
      <p:ext uri="{BB962C8B-B14F-4D97-AF65-F5344CB8AC3E}">
        <p14:creationId xmlns:p14="http://schemas.microsoft.com/office/powerpoint/2010/main" val="1744146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353312"/>
          </a:xfrm>
        </p:spPr>
        <p:txBody>
          <a:bodyPr>
            <a:noAutofit/>
          </a:bodyPr>
          <a:lstStyle/>
          <a:p>
            <a:pPr algn="ct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Suggestions for Role of UN Women</a:t>
            </a:r>
            <a:r>
              <a:rPr lang="en-US" sz="2800" dirty="0" smtClean="0"/>
              <a:t/>
            </a:r>
            <a:br>
              <a:rPr lang="en-US" sz="2800" dirty="0" smtClean="0"/>
            </a:br>
            <a:endParaRPr lang="en-US" sz="2800" dirty="0"/>
          </a:p>
        </p:txBody>
      </p:sp>
      <p:sp>
        <p:nvSpPr>
          <p:cNvPr id="3" name="Content Placeholder 2"/>
          <p:cNvSpPr>
            <a:spLocks noGrp="1"/>
          </p:cNvSpPr>
          <p:nvPr>
            <p:ph idx="1"/>
          </p:nvPr>
        </p:nvSpPr>
        <p:spPr>
          <a:xfrm>
            <a:off x="457200" y="2133600"/>
            <a:ext cx="8229600" cy="4191000"/>
          </a:xfrm>
        </p:spPr>
        <p:txBody>
          <a:bodyPr>
            <a:normAutofit/>
          </a:bodyPr>
          <a:lstStyle/>
          <a:p>
            <a:r>
              <a:rPr lang="en-US" dirty="0" smtClean="0"/>
              <a:t>Strengthen inter-agency gender balance focal point network and integrate into wider gender networks.</a:t>
            </a:r>
          </a:p>
          <a:p>
            <a:r>
              <a:rPr lang="en-US" dirty="0" smtClean="0"/>
              <a:t>Knowledge Network – Better share experiences of entities and departments</a:t>
            </a:r>
          </a:p>
          <a:p>
            <a:r>
              <a:rPr lang="en-US" dirty="0" smtClean="0"/>
              <a:t>Capacity Building – Mandatory “representation of women awareness” module in existing training</a:t>
            </a:r>
          </a:p>
          <a:p>
            <a:r>
              <a:rPr lang="en-US" dirty="0" smtClean="0"/>
              <a:t>Recruitment </a:t>
            </a:r>
            <a:r>
              <a:rPr lang="en-US" dirty="0"/>
              <a:t>– Encourage member states to propose women candidates</a:t>
            </a:r>
          </a:p>
          <a:p>
            <a:endParaRPr lang="en-US" dirty="0" smtClean="0"/>
          </a:p>
        </p:txBody>
      </p:sp>
      <p:sp>
        <p:nvSpPr>
          <p:cNvPr id="5" name="Footer Placeholder 4"/>
          <p:cNvSpPr>
            <a:spLocks noGrp="1"/>
          </p:cNvSpPr>
          <p:nvPr>
            <p:ph type="ftr" sz="quarter" idx="11"/>
          </p:nvPr>
        </p:nvSpPr>
        <p:spPr>
          <a:xfrm>
            <a:off x="2667000" y="6356350"/>
            <a:ext cx="57150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lstStyle/>
          <a:p>
            <a:fld id="{E9A36024-DA7C-4B02-97CC-862E6EB73C98}" type="slidenum">
              <a:rPr lang="en-US" smtClean="0"/>
              <a:pPr/>
              <a:t>21</a:t>
            </a:fld>
            <a:endParaRPr lang="en-US"/>
          </a:p>
        </p:txBody>
      </p:sp>
    </p:spTree>
    <p:extLst>
      <p:ext uri="{BB962C8B-B14F-4D97-AF65-F5344CB8AC3E}">
        <p14:creationId xmlns:p14="http://schemas.microsoft.com/office/powerpoint/2010/main" val="1114538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sz="5400" dirty="0"/>
              <a:t>Gender and Ageing</a:t>
            </a:r>
            <a:endParaRPr lang="en-US" dirty="0"/>
          </a:p>
        </p:txBody>
      </p:sp>
      <p:sp>
        <p:nvSpPr>
          <p:cNvPr id="3" name="Content Placeholder 2"/>
          <p:cNvSpPr>
            <a:spLocks noGrp="1"/>
          </p:cNvSpPr>
          <p:nvPr>
            <p:ph idx="1"/>
          </p:nvPr>
        </p:nvSpPr>
        <p:spPr>
          <a:xfrm>
            <a:off x="457200" y="1295400"/>
            <a:ext cx="8229600" cy="5029200"/>
          </a:xfrm>
        </p:spPr>
        <p:txBody>
          <a:bodyPr>
            <a:normAutofit/>
          </a:bodyPr>
          <a:lstStyle/>
          <a:p>
            <a:pPr marL="0" indent="0">
              <a:buNone/>
            </a:pPr>
            <a:r>
              <a:rPr lang="en-US" sz="2000" b="1" dirty="0"/>
              <a:t>The Status of the World’s Older Women and Progress since the Madrid International Plan of Action on Ageing </a:t>
            </a:r>
            <a:r>
              <a:rPr lang="en-US" sz="2000" b="1" dirty="0" smtClean="0"/>
              <a:t>(1)</a:t>
            </a:r>
            <a:endParaRPr lang="en-US" sz="2000" b="1" dirty="0"/>
          </a:p>
          <a:p>
            <a:pPr marL="0" indent="0" algn="ctr">
              <a:buNone/>
            </a:pPr>
            <a:endParaRPr lang="en-US" sz="2000" b="1" dirty="0"/>
          </a:p>
          <a:p>
            <a:pPr>
              <a:buFont typeface="Arial" pitchFamily="34" charset="0"/>
              <a:buChar char="•"/>
            </a:pPr>
            <a:r>
              <a:rPr lang="en-US" sz="2100" dirty="0" smtClean="0"/>
              <a:t>Existing </a:t>
            </a:r>
            <a:r>
              <a:rPr lang="en-US" sz="2100" dirty="0"/>
              <a:t>human rights instruments do not go far enough in protecting the rights of older women. </a:t>
            </a:r>
            <a:endParaRPr lang="en-US" sz="2100" dirty="0" smtClean="0"/>
          </a:p>
          <a:p>
            <a:pPr marL="0" indent="0">
              <a:buNone/>
            </a:pPr>
            <a:endParaRPr lang="en-US" sz="2100" dirty="0"/>
          </a:p>
          <a:p>
            <a:pPr>
              <a:buFont typeface="Arial" pitchFamily="34" charset="0"/>
              <a:buChar char="•"/>
            </a:pPr>
            <a:r>
              <a:rPr lang="en-US" sz="2100" dirty="0" smtClean="0"/>
              <a:t>The </a:t>
            </a:r>
            <a:r>
              <a:rPr lang="en-US" sz="2100" dirty="0"/>
              <a:t>adoption of General Recommendation 27 by the CEDAW Committee is significant in this respect because it points to the lack of progress in advancing older women's rights over the last decade. </a:t>
            </a:r>
            <a:endParaRPr lang="en-US" dirty="0"/>
          </a:p>
        </p:txBody>
      </p:sp>
      <p:sp>
        <p:nvSpPr>
          <p:cNvPr id="4" name="Footer Placeholder 3"/>
          <p:cNvSpPr>
            <a:spLocks noGrp="1"/>
          </p:cNvSpPr>
          <p:nvPr>
            <p:ph type="ftr" sz="quarter" idx="11"/>
          </p:nvPr>
        </p:nvSpPr>
        <p:spPr>
          <a:xfrm>
            <a:off x="1828800" y="6356350"/>
            <a:ext cx="41910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22</a:t>
            </a:fld>
            <a:endParaRPr lang="en-US" dirty="0"/>
          </a:p>
        </p:txBody>
      </p:sp>
    </p:spTree>
    <p:extLst>
      <p:ext uri="{BB962C8B-B14F-4D97-AF65-F5344CB8AC3E}">
        <p14:creationId xmlns:p14="http://schemas.microsoft.com/office/powerpoint/2010/main" val="2580679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277112"/>
          </a:xfrm>
        </p:spPr>
        <p:txBody>
          <a:bodyPr>
            <a:normAutofit/>
          </a:bodyPr>
          <a:lstStyle/>
          <a:p>
            <a:r>
              <a:rPr lang="en-US" sz="2700" dirty="0"/>
              <a:t>The Status of the World’s </a:t>
            </a:r>
            <a:r>
              <a:rPr lang="en-US" sz="2400" dirty="0"/>
              <a:t>Older Women and Progress since the Madrid International Plan of Action on Ageing (2)</a:t>
            </a:r>
            <a:br>
              <a:rPr lang="en-US" sz="2400" dirty="0"/>
            </a:br>
            <a:endParaRPr lang="en-US" sz="2400" dirty="0"/>
          </a:p>
        </p:txBody>
      </p:sp>
      <p:sp>
        <p:nvSpPr>
          <p:cNvPr id="3" name="Content Placeholder 2"/>
          <p:cNvSpPr>
            <a:spLocks noGrp="1"/>
          </p:cNvSpPr>
          <p:nvPr>
            <p:ph idx="1"/>
          </p:nvPr>
        </p:nvSpPr>
        <p:spPr>
          <a:xfrm>
            <a:off x="457200" y="1371600"/>
            <a:ext cx="8229600" cy="4953000"/>
          </a:xfrm>
        </p:spPr>
        <p:txBody>
          <a:bodyPr>
            <a:normAutofit/>
          </a:bodyPr>
          <a:lstStyle/>
          <a:p>
            <a:pPr marL="0" indent="0">
              <a:buNone/>
            </a:pPr>
            <a:endParaRPr lang="en-US" sz="2000" b="1" dirty="0"/>
          </a:p>
          <a:p>
            <a:pPr marL="0" indent="0">
              <a:buNone/>
            </a:pPr>
            <a:endParaRPr lang="en-US" sz="2000" b="1" dirty="0"/>
          </a:p>
          <a:p>
            <a:pPr>
              <a:buFont typeface="Wingdings" pitchFamily="2" charset="2"/>
              <a:buChar char="§"/>
            </a:pPr>
            <a:r>
              <a:rPr lang="en-US" sz="1900" dirty="0"/>
              <a:t>Older women are falling into the gap between gender policies and ageing policies. For example, in the case of violence and abuse, which has seen huge progress over the last 10 years, the majority of research and service provisions focus on women of reproductive age. </a:t>
            </a:r>
            <a:endParaRPr lang="en-US" sz="1900" dirty="0" smtClean="0"/>
          </a:p>
          <a:p>
            <a:pPr>
              <a:buFont typeface="Wingdings" pitchFamily="2" charset="2"/>
              <a:buChar char="§"/>
            </a:pPr>
            <a:endParaRPr lang="en-US" sz="1900" dirty="0" smtClean="0"/>
          </a:p>
          <a:p>
            <a:pPr>
              <a:buFont typeface="Wingdings" pitchFamily="2" charset="2"/>
              <a:buChar char="§"/>
            </a:pPr>
            <a:r>
              <a:rPr lang="en-US" sz="1900" dirty="0" smtClean="0"/>
              <a:t>In </a:t>
            </a:r>
            <a:r>
              <a:rPr lang="en-US" sz="1900" dirty="0"/>
              <a:t>the latest CEDAW country reports, violence and abuse was the issue least reported on in relation to older women. </a:t>
            </a:r>
            <a:endParaRPr lang="en-US" sz="1900" dirty="0" smtClean="0"/>
          </a:p>
          <a:p>
            <a:pPr marL="0" indent="0">
              <a:buNone/>
            </a:pPr>
            <a:endParaRPr lang="en-US" sz="1900" dirty="0" smtClean="0"/>
          </a:p>
          <a:p>
            <a:pPr>
              <a:buFont typeface="Wingdings" pitchFamily="2" charset="2"/>
              <a:buChar char="§"/>
            </a:pPr>
            <a:r>
              <a:rPr lang="en-US" sz="1900" dirty="0" smtClean="0"/>
              <a:t>In </a:t>
            </a:r>
            <a:r>
              <a:rPr lang="en-US" sz="1900" dirty="0"/>
              <a:t>the same vein, ageing policies tend not to account for the specific needs of older women and are based on data which is often not disaggregated by sex (e.g. in cases of humanitarian crisis).</a:t>
            </a:r>
          </a:p>
          <a:p>
            <a:endParaRPr lang="en-US" dirty="0"/>
          </a:p>
        </p:txBody>
      </p:sp>
      <p:sp>
        <p:nvSpPr>
          <p:cNvPr id="4" name="Footer Placeholder 3"/>
          <p:cNvSpPr>
            <a:spLocks noGrp="1"/>
          </p:cNvSpPr>
          <p:nvPr>
            <p:ph type="ftr" sz="quarter" idx="11"/>
          </p:nvPr>
        </p:nvSpPr>
        <p:spPr>
          <a:xfrm>
            <a:off x="1524000" y="6356350"/>
            <a:ext cx="51054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23</a:t>
            </a:fld>
            <a:endParaRPr lang="en-US" dirty="0"/>
          </a:p>
        </p:txBody>
      </p:sp>
    </p:spTree>
    <p:extLst>
      <p:ext uri="{BB962C8B-B14F-4D97-AF65-F5344CB8AC3E}">
        <p14:creationId xmlns:p14="http://schemas.microsoft.com/office/powerpoint/2010/main" val="6406974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914400"/>
          </a:xfrm>
        </p:spPr>
        <p:txBody>
          <a:bodyPr>
            <a:normAutofit fontScale="90000"/>
          </a:bodyPr>
          <a:lstStyle/>
          <a:p>
            <a:pPr algn="ctr"/>
            <a:r>
              <a:rPr lang="en-US" sz="2700" dirty="0"/>
              <a:t>The Status of the World’s Older Women and Progress since the Madrid International Plan of Action on Ageing (3)</a:t>
            </a:r>
            <a:r>
              <a:rPr lang="en-US" sz="2000" dirty="0"/>
              <a:t/>
            </a:r>
            <a:br>
              <a:rPr lang="en-US" sz="2000" dirty="0"/>
            </a:br>
            <a:r>
              <a:rPr lang="en-US" sz="2700" dirty="0"/>
              <a:t/>
            </a:r>
            <a:br>
              <a:rPr lang="en-US" sz="2700" dirty="0"/>
            </a:br>
            <a:endParaRPr lang="en-US" sz="2700" dirty="0"/>
          </a:p>
        </p:txBody>
      </p:sp>
      <p:sp>
        <p:nvSpPr>
          <p:cNvPr id="3" name="Content Placeholder 2"/>
          <p:cNvSpPr>
            <a:spLocks noGrp="1"/>
          </p:cNvSpPr>
          <p:nvPr>
            <p:ph idx="1"/>
          </p:nvPr>
        </p:nvSpPr>
        <p:spPr>
          <a:xfrm>
            <a:off x="457200" y="1524000"/>
            <a:ext cx="8229600" cy="4800600"/>
          </a:xfrm>
        </p:spPr>
        <p:txBody>
          <a:bodyPr>
            <a:normAutofit lnSpcReduction="10000"/>
          </a:bodyPr>
          <a:lstStyle/>
          <a:p>
            <a:pPr>
              <a:buFont typeface="Arial" pitchFamily="34" charset="0"/>
              <a:buChar char="•"/>
            </a:pPr>
            <a:r>
              <a:rPr lang="en-US" dirty="0" smtClean="0"/>
              <a:t>Part-time </a:t>
            </a:r>
            <a:r>
              <a:rPr lang="en-US" dirty="0"/>
              <a:t>work and </a:t>
            </a:r>
            <a:r>
              <a:rPr lang="en-US" dirty="0" smtClean="0"/>
              <a:t>time </a:t>
            </a:r>
            <a:r>
              <a:rPr lang="en-US" dirty="0"/>
              <a:t>off </a:t>
            </a:r>
            <a:r>
              <a:rPr lang="en-US" dirty="0" smtClean="0"/>
              <a:t>options are </a:t>
            </a:r>
            <a:r>
              <a:rPr lang="en-US" dirty="0"/>
              <a:t>essential in enabling women to provide care, but women must not be penalized for their domestic contributions in old age. </a:t>
            </a:r>
            <a:endParaRPr lang="en-US" dirty="0" smtClean="0"/>
          </a:p>
          <a:p>
            <a:pPr>
              <a:buFont typeface="Arial" pitchFamily="34" charset="0"/>
              <a:buChar char="•"/>
            </a:pPr>
            <a:r>
              <a:rPr lang="en-US" dirty="0" smtClean="0"/>
              <a:t>The </a:t>
            </a:r>
            <a:r>
              <a:rPr lang="en-US" dirty="0"/>
              <a:t>contributions that many women make throughout their lifetime in caring and domestic roles lessen the demands on state and society, and benefit family and society alike. </a:t>
            </a:r>
            <a:endParaRPr lang="en-US" dirty="0" smtClean="0"/>
          </a:p>
          <a:p>
            <a:pPr>
              <a:buFont typeface="Arial" pitchFamily="34" charset="0"/>
              <a:buChar char="•"/>
            </a:pPr>
            <a:r>
              <a:rPr lang="en-US" dirty="0" smtClean="0"/>
              <a:t>Nevertheless the consequence is </a:t>
            </a:r>
            <a:r>
              <a:rPr lang="en-US" dirty="0"/>
              <a:t>that older women are less entitled to contributory pension benefits and often go without any remuneration at all, diminishing their financial security when it is most needed. </a:t>
            </a:r>
            <a:endParaRPr lang="en-US" dirty="0" smtClean="0"/>
          </a:p>
          <a:p>
            <a:endParaRPr lang="en-US" dirty="0"/>
          </a:p>
          <a:p>
            <a:endParaRPr lang="en-US" dirty="0"/>
          </a:p>
          <a:p>
            <a:endParaRPr lang="en-US" dirty="0"/>
          </a:p>
          <a:p>
            <a:endParaRPr lang="en-US" dirty="0"/>
          </a:p>
        </p:txBody>
      </p:sp>
      <p:sp>
        <p:nvSpPr>
          <p:cNvPr id="4" name="Footer Placeholder 3"/>
          <p:cNvSpPr>
            <a:spLocks noGrp="1"/>
          </p:cNvSpPr>
          <p:nvPr>
            <p:ph type="ftr" sz="quarter" idx="11"/>
          </p:nvPr>
        </p:nvSpPr>
        <p:spPr>
          <a:xfrm>
            <a:off x="2667000" y="6356350"/>
            <a:ext cx="54102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24</a:t>
            </a:fld>
            <a:endParaRPr lang="en-US"/>
          </a:p>
        </p:txBody>
      </p:sp>
    </p:spTree>
    <p:extLst>
      <p:ext uri="{BB962C8B-B14F-4D97-AF65-F5344CB8AC3E}">
        <p14:creationId xmlns:p14="http://schemas.microsoft.com/office/powerpoint/2010/main" val="15390377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dirty="0"/>
              <a:t>The Status of the World’s Older Women and Progress since the Madrid International Plan of Action on Ageing</a:t>
            </a:r>
          </a:p>
        </p:txBody>
      </p:sp>
      <p:sp>
        <p:nvSpPr>
          <p:cNvPr id="3" name="Content Placeholder 2"/>
          <p:cNvSpPr>
            <a:spLocks noGrp="1"/>
          </p:cNvSpPr>
          <p:nvPr>
            <p:ph idx="1"/>
          </p:nvPr>
        </p:nvSpPr>
        <p:spPr/>
        <p:txBody>
          <a:bodyPr/>
          <a:lstStyle/>
          <a:p>
            <a:pPr marL="0" indent="0">
              <a:buNone/>
            </a:pPr>
            <a:endParaRPr lang="en-US" sz="1800" dirty="0" smtClean="0"/>
          </a:p>
          <a:p>
            <a:pPr marL="0" indent="0">
              <a:buNone/>
            </a:pPr>
            <a:r>
              <a:rPr lang="en-US" sz="2400" dirty="0" smtClean="0"/>
              <a:t>Analysis </a:t>
            </a:r>
            <a:r>
              <a:rPr lang="en-US" sz="2400" dirty="0"/>
              <a:t>Points to the need for</a:t>
            </a:r>
            <a:r>
              <a:rPr lang="en-US" sz="2400" dirty="0" smtClean="0"/>
              <a:t>:</a:t>
            </a:r>
          </a:p>
          <a:p>
            <a:pPr marL="0" indent="0">
              <a:buNone/>
            </a:pPr>
            <a:r>
              <a:rPr lang="en-US" sz="2400" smtClean="0"/>
              <a:t> </a:t>
            </a:r>
            <a:r>
              <a:rPr lang="en-US" sz="1800" i="1" smtClean="0"/>
              <a:t>inter alia</a:t>
            </a:r>
            <a:endParaRPr lang="en-US" sz="1800" i="1" dirty="0" smtClean="0"/>
          </a:p>
          <a:p>
            <a:r>
              <a:rPr lang="en-US" sz="1800" smtClean="0"/>
              <a:t>Improve </a:t>
            </a:r>
            <a:r>
              <a:rPr lang="en-US" sz="1800" dirty="0" smtClean="0"/>
              <a:t>data on the interactions between gender and ageing</a:t>
            </a:r>
          </a:p>
          <a:p>
            <a:r>
              <a:rPr lang="en-US" sz="1800" dirty="0" smtClean="0"/>
              <a:t>Reinforce and Protect the Human Rights of Older Women</a:t>
            </a:r>
          </a:p>
          <a:p>
            <a:r>
              <a:rPr lang="en-US" sz="1800" dirty="0" smtClean="0"/>
              <a:t>Ensure that gender is mainstreamed into ageing policies, and ageing is mainstreamed into gender policies.</a:t>
            </a:r>
          </a:p>
          <a:p>
            <a:r>
              <a:rPr lang="en-US" sz="1800" dirty="0" smtClean="0"/>
              <a:t>Ensure compensation for variable participation in the </a:t>
            </a:r>
            <a:r>
              <a:rPr lang="en-US" sz="1800" dirty="0" err="1" smtClean="0"/>
              <a:t>labour</a:t>
            </a:r>
            <a:r>
              <a:rPr lang="en-US" sz="1800" dirty="0" smtClean="0"/>
              <a:t> force</a:t>
            </a:r>
          </a:p>
          <a:p>
            <a:r>
              <a:rPr lang="en-US" sz="1800" dirty="0" smtClean="0"/>
              <a:t>Take urgent, coordinated action to improve research and policy responses to elder abuse, with specific regard to the needs of older women.</a:t>
            </a:r>
          </a:p>
          <a:p>
            <a:r>
              <a:rPr lang="en-US" sz="1800" dirty="0" smtClean="0"/>
              <a:t>Prioritize the needs of rural older women in public policy</a:t>
            </a:r>
          </a:p>
          <a:p>
            <a:endParaRPr lang="en-US" dirty="0" smtClean="0"/>
          </a:p>
        </p:txBody>
      </p:sp>
      <p:sp>
        <p:nvSpPr>
          <p:cNvPr id="4" name="Footer Placeholder 3"/>
          <p:cNvSpPr>
            <a:spLocks noGrp="1"/>
          </p:cNvSpPr>
          <p:nvPr>
            <p:ph type="ftr" sz="quarter" idx="11"/>
          </p:nvPr>
        </p:nvSpPr>
        <p:spPr/>
        <p:txBody>
          <a:bodyPr/>
          <a:lstStyle/>
          <a:p>
            <a:r>
              <a:rPr lang="en-US"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25</a:t>
            </a:fld>
            <a:endParaRPr lang="en-US" dirty="0"/>
          </a:p>
        </p:txBody>
      </p:sp>
    </p:spTree>
    <p:extLst>
      <p:ext uri="{BB962C8B-B14F-4D97-AF65-F5344CB8AC3E}">
        <p14:creationId xmlns:p14="http://schemas.microsoft.com/office/powerpoint/2010/main" val="31570112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r>
              <a:rPr lang="en-US" dirty="0" smtClean="0"/>
              <a:t>Beyond Numbers: Work-Life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sz="3400" dirty="0" smtClean="0"/>
              <a:t>EGM </a:t>
            </a:r>
            <a:r>
              <a:rPr lang="en-US" sz="3400" dirty="0"/>
              <a:t>on </a:t>
            </a:r>
            <a:r>
              <a:rPr lang="en-US" sz="3400" dirty="0" smtClean="0"/>
              <a:t>Measures </a:t>
            </a:r>
            <a:r>
              <a:rPr lang="en-US" sz="3400" dirty="0"/>
              <a:t>to Expand Flexibility and Improve the Work-Life Integration of Employees in the United Nations </a:t>
            </a:r>
            <a:r>
              <a:rPr lang="en-US" sz="3400" dirty="0" smtClean="0"/>
              <a:t>System</a:t>
            </a:r>
          </a:p>
          <a:p>
            <a:pPr marL="0" indent="0">
              <a:buNone/>
            </a:pPr>
            <a:endParaRPr lang="en-US" dirty="0"/>
          </a:p>
          <a:p>
            <a:r>
              <a:rPr lang="en-US" dirty="0"/>
              <a:t>Inadequate flexibility has been highlighted in several reports of the Secretary-General as one of the causes for the slow progress towards the goal of 50/50 gender parity </a:t>
            </a:r>
            <a:endParaRPr lang="en-US" dirty="0" smtClean="0"/>
          </a:p>
          <a:p>
            <a:r>
              <a:rPr lang="en-US" dirty="0" smtClean="0"/>
              <a:t>Proposed </a:t>
            </a:r>
            <a:r>
              <a:rPr lang="en-US" dirty="0"/>
              <a:t>Work Life Strategy and Action Plan for the United Nations, </a:t>
            </a:r>
            <a:r>
              <a:rPr lang="en-US" dirty="0" smtClean="0"/>
              <a:t>also </a:t>
            </a:r>
            <a:r>
              <a:rPr lang="en-US" dirty="0"/>
              <a:t>applicable to a range of modern and technology equipped professional </a:t>
            </a:r>
            <a:r>
              <a:rPr lang="en-US" dirty="0" smtClean="0"/>
              <a:t>organizations </a:t>
            </a:r>
          </a:p>
          <a:p>
            <a:r>
              <a:rPr lang="en-US" dirty="0" smtClean="0"/>
              <a:t>Substantial </a:t>
            </a:r>
            <a:r>
              <a:rPr lang="en-US" dirty="0"/>
              <a:t>focus is placed on building the confidence of managers in the concept, changing the work culture, expanding the usage and improving the management of FWAs, and embedding career path flexibility. The plan is presented with the understanding that individual entities, departments and offices can adapt </a:t>
            </a:r>
            <a:r>
              <a:rPr lang="en-US" dirty="0" smtClean="0"/>
              <a:t>it to </a:t>
            </a:r>
            <a:r>
              <a:rPr lang="en-US" dirty="0"/>
              <a:t>their </a:t>
            </a:r>
            <a:r>
              <a:rPr lang="en-US" dirty="0" smtClean="0"/>
              <a:t>needs</a:t>
            </a:r>
          </a:p>
          <a:p>
            <a:pPr marL="0" indent="0">
              <a:buNone/>
            </a:pPr>
            <a:endParaRPr lang="en-US" dirty="0"/>
          </a:p>
          <a:p>
            <a:pPr marL="0" indent="0">
              <a:buNone/>
            </a:pPr>
            <a:endParaRPr lang="en-US" dirty="0"/>
          </a:p>
        </p:txBody>
      </p:sp>
      <p:sp>
        <p:nvSpPr>
          <p:cNvPr id="6" name="Footer Placeholder 5"/>
          <p:cNvSpPr>
            <a:spLocks noGrp="1"/>
          </p:cNvSpPr>
          <p:nvPr>
            <p:ph type="ftr" sz="quarter" idx="11"/>
          </p:nvPr>
        </p:nvSpPr>
        <p:spPr>
          <a:xfrm>
            <a:off x="2667000" y="6356350"/>
            <a:ext cx="48768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normAutofit/>
          </a:bodyPr>
          <a:lstStyle/>
          <a:p>
            <a:fld id="{E9A36024-DA7C-4B02-97CC-862E6EB73C98}" type="slidenum">
              <a:rPr lang="en-US" smtClean="0"/>
              <a:pPr/>
              <a:t>26</a:t>
            </a:fld>
            <a:endParaRPr lang="en-US" dirty="0"/>
          </a:p>
        </p:txBody>
      </p:sp>
    </p:spTree>
    <p:extLst>
      <p:ext uri="{BB962C8B-B14F-4D97-AF65-F5344CB8AC3E}">
        <p14:creationId xmlns:p14="http://schemas.microsoft.com/office/powerpoint/2010/main" val="4189712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Public Sector </a:t>
            </a:r>
            <a:r>
              <a:rPr lang="en-US" dirty="0" smtClean="0"/>
              <a:t>Work-Life </a:t>
            </a:r>
            <a:r>
              <a:rPr lang="en-US" dirty="0"/>
              <a:t>Initiatives </a:t>
            </a:r>
            <a:br>
              <a:rPr lang="en-US" dirty="0"/>
            </a:br>
            <a:r>
              <a:rPr lang="en-US" dirty="0"/>
              <a:t>Some Examples</a:t>
            </a:r>
          </a:p>
        </p:txBody>
      </p:sp>
      <p:sp>
        <p:nvSpPr>
          <p:cNvPr id="3" name="Content Placeholder 2"/>
          <p:cNvSpPr>
            <a:spLocks noGrp="1"/>
          </p:cNvSpPr>
          <p:nvPr>
            <p:ph idx="1"/>
          </p:nvPr>
        </p:nvSpPr>
        <p:spPr/>
        <p:txBody>
          <a:bodyPr>
            <a:normAutofit fontScale="77500" lnSpcReduction="20000"/>
          </a:bodyPr>
          <a:lstStyle/>
          <a:p>
            <a:r>
              <a:rPr lang="en-US" dirty="0"/>
              <a:t>Singapore – Ministry of Manpower</a:t>
            </a:r>
          </a:p>
          <a:p>
            <a:pPr marL="0" indent="0">
              <a:buNone/>
            </a:pPr>
            <a:r>
              <a:rPr lang="en-US" dirty="0"/>
              <a:t>Flexi-Works! – grant of up to S$100,000 for companies to hire new workers on part-time or flexible arrangements</a:t>
            </a:r>
          </a:p>
          <a:p>
            <a:pPr marL="0" indent="0">
              <a:buNone/>
            </a:pPr>
            <a:r>
              <a:rPr lang="en-US" dirty="0"/>
              <a:t>Work-Life Works! (</a:t>
            </a:r>
            <a:r>
              <a:rPr lang="en-US" dirty="0" err="1"/>
              <a:t>WoW</a:t>
            </a:r>
            <a:r>
              <a:rPr lang="en-US" dirty="0"/>
              <a:t>!) – up to S$20,000 of funding available to each selected company to implement work-life strategies</a:t>
            </a:r>
          </a:p>
          <a:p>
            <a:pPr marL="0" indent="0">
              <a:buNone/>
            </a:pPr>
            <a:r>
              <a:rPr lang="en-US" dirty="0"/>
              <a:t>Work-life toolkit</a:t>
            </a:r>
          </a:p>
          <a:p>
            <a:r>
              <a:rPr lang="en-US" dirty="0"/>
              <a:t>Finland – Statistics Finland</a:t>
            </a:r>
          </a:p>
          <a:p>
            <a:pPr marL="0" indent="0">
              <a:buNone/>
            </a:pPr>
            <a:r>
              <a:rPr lang="en-US" dirty="0"/>
              <a:t>Comprehensive work-life policies</a:t>
            </a:r>
          </a:p>
          <a:p>
            <a:pPr marL="0" indent="0">
              <a:buNone/>
            </a:pPr>
            <a:r>
              <a:rPr lang="en-US" dirty="0"/>
              <a:t>Work-life surveys since 1977</a:t>
            </a:r>
          </a:p>
          <a:p>
            <a:r>
              <a:rPr lang="en-US" dirty="0"/>
              <a:t>United States – White House Flexibility Forum – Department of Labor</a:t>
            </a:r>
          </a:p>
          <a:p>
            <a:pPr marL="0" indent="0">
              <a:buNone/>
            </a:pPr>
            <a:r>
              <a:rPr lang="en-US" dirty="0"/>
              <a:t>New work-life office in the White House and one in every federal office in all U.S. states</a:t>
            </a:r>
          </a:p>
          <a:p>
            <a:pPr marL="0" indent="0">
              <a:buNone/>
            </a:pPr>
            <a:r>
              <a:rPr lang="en-US" dirty="0"/>
              <a:t>Women’s Bureau flexibility dialogue </a:t>
            </a:r>
            <a:r>
              <a:rPr lang="en-US" dirty="0" smtClean="0"/>
              <a:t> Summer </a:t>
            </a:r>
            <a:r>
              <a:rPr lang="en-US" dirty="0"/>
              <a:t>2011 in New York, NY</a:t>
            </a:r>
          </a:p>
          <a:p>
            <a:pPr marL="0" indent="0">
              <a:buNone/>
            </a:pPr>
            <a:r>
              <a:rPr lang="en-US" dirty="0"/>
              <a:t>Work-Flex Event Starter Kit</a:t>
            </a:r>
          </a:p>
          <a:p>
            <a:endParaRPr lang="en-US" dirty="0"/>
          </a:p>
        </p:txBody>
      </p:sp>
      <p:sp>
        <p:nvSpPr>
          <p:cNvPr id="5" name="Footer Placeholder 4"/>
          <p:cNvSpPr>
            <a:spLocks noGrp="1"/>
          </p:cNvSpPr>
          <p:nvPr>
            <p:ph type="ftr" sz="quarter" idx="11"/>
          </p:nvPr>
        </p:nvSpPr>
        <p:spPr>
          <a:xfrm>
            <a:off x="2667000" y="6356350"/>
            <a:ext cx="52578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normAutofit/>
          </a:bodyPr>
          <a:lstStyle/>
          <a:p>
            <a:fld id="{E9A36024-DA7C-4B02-97CC-862E6EB73C98}" type="slidenum">
              <a:rPr lang="en-US" smtClean="0"/>
              <a:pPr/>
              <a:t>27</a:t>
            </a:fld>
            <a:endParaRPr lang="en-US"/>
          </a:p>
        </p:txBody>
      </p:sp>
    </p:spTree>
    <p:extLst>
      <p:ext uri="{BB962C8B-B14F-4D97-AF65-F5344CB8AC3E}">
        <p14:creationId xmlns:p14="http://schemas.microsoft.com/office/powerpoint/2010/main" val="10564206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Autofit/>
          </a:bodyPr>
          <a:lstStyle/>
          <a:p>
            <a:pPr algn="ctr"/>
            <a:r>
              <a:rPr lang="en-US" sz="2800" dirty="0" smtClean="0"/>
              <a:t>Joint Inspection Unit-Draft Report on Management of Sick Leave in the UN System</a:t>
            </a:r>
            <a:endParaRPr lang="en-US" sz="2800" dirty="0"/>
          </a:p>
        </p:txBody>
      </p:sp>
      <p:sp>
        <p:nvSpPr>
          <p:cNvPr id="3" name="Content Placeholder 2"/>
          <p:cNvSpPr>
            <a:spLocks noGrp="1"/>
          </p:cNvSpPr>
          <p:nvPr>
            <p:ph idx="1"/>
          </p:nvPr>
        </p:nvSpPr>
        <p:spPr>
          <a:xfrm>
            <a:off x="457200" y="1295400"/>
            <a:ext cx="8229600" cy="5029200"/>
          </a:xfrm>
        </p:spPr>
        <p:txBody>
          <a:bodyPr>
            <a:normAutofit/>
          </a:bodyPr>
          <a:lstStyle/>
          <a:p>
            <a:pPr marL="0" indent="0">
              <a:buNone/>
            </a:pPr>
            <a:endParaRPr lang="en-GB" dirty="0" smtClean="0"/>
          </a:p>
          <a:p>
            <a:endParaRPr lang="en-US" dirty="0"/>
          </a:p>
          <a:p>
            <a:pPr lvl="0"/>
            <a:r>
              <a:rPr lang="en-GB" dirty="0" smtClean="0"/>
              <a:t>Psychological and psychiatric </a:t>
            </a:r>
            <a:r>
              <a:rPr lang="en-GB" dirty="0"/>
              <a:t>disorders remain the main cause of </a:t>
            </a:r>
            <a:r>
              <a:rPr lang="en-GB" dirty="0" smtClean="0"/>
              <a:t>long-term absences </a:t>
            </a:r>
            <a:r>
              <a:rPr lang="en-GB" dirty="0"/>
              <a:t>for both men and women</a:t>
            </a:r>
            <a:r>
              <a:rPr lang="en-GB" dirty="0" smtClean="0"/>
              <a:t>.*</a:t>
            </a:r>
          </a:p>
          <a:p>
            <a:pPr marL="0" lvl="0" indent="0">
              <a:buNone/>
            </a:pPr>
            <a:endParaRPr lang="en-US" dirty="0"/>
          </a:p>
          <a:p>
            <a:pPr lvl="0"/>
            <a:r>
              <a:rPr lang="en-GB" dirty="0"/>
              <a:t>The causes of psychiatric reasons of absence showed that 30% of the cases were linked to work</a:t>
            </a:r>
            <a:r>
              <a:rPr lang="en-GB" dirty="0" smtClean="0"/>
              <a:t>.*</a:t>
            </a:r>
          </a:p>
          <a:p>
            <a:pPr marL="0" lvl="0" indent="0">
              <a:buNone/>
            </a:pPr>
            <a:endParaRPr lang="en-US" dirty="0" smtClean="0"/>
          </a:p>
          <a:p>
            <a:pPr marL="0" lvl="0" indent="0">
              <a:buNone/>
            </a:pPr>
            <a:endParaRPr lang="en-US" dirty="0"/>
          </a:p>
          <a:p>
            <a:pPr marL="0" indent="0">
              <a:buNone/>
            </a:pPr>
            <a:r>
              <a:rPr lang="en-GB" sz="1600" dirty="0" smtClean="0"/>
              <a:t>*Source: http</a:t>
            </a:r>
            <a:r>
              <a:rPr lang="en-GB" sz="1600" dirty="0"/>
              <a:t>://myintracomm.ec.europa.eu/hr_admin/en/medical/Pages/index.aspx</a:t>
            </a:r>
            <a:endParaRPr lang="en-US" sz="1600" dirty="0"/>
          </a:p>
        </p:txBody>
      </p:sp>
      <p:sp>
        <p:nvSpPr>
          <p:cNvPr id="4" name="Footer Placeholder 3"/>
          <p:cNvSpPr>
            <a:spLocks noGrp="1"/>
          </p:cNvSpPr>
          <p:nvPr>
            <p:ph type="ftr" sz="quarter" idx="11"/>
          </p:nvPr>
        </p:nvSpPr>
        <p:spPr>
          <a:xfrm>
            <a:off x="2667000" y="6356350"/>
            <a:ext cx="53340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normAutofit/>
          </a:bodyPr>
          <a:lstStyle/>
          <a:p>
            <a:fld id="{E9A36024-DA7C-4B02-97CC-862E6EB73C98}" type="slidenum">
              <a:rPr lang="en-US" smtClean="0"/>
              <a:pPr/>
              <a:t>28</a:t>
            </a:fld>
            <a:endParaRPr lang="en-US" dirty="0"/>
          </a:p>
        </p:txBody>
      </p:sp>
    </p:spTree>
    <p:extLst>
      <p:ext uri="{BB962C8B-B14F-4D97-AF65-F5344CB8AC3E}">
        <p14:creationId xmlns:p14="http://schemas.microsoft.com/office/powerpoint/2010/main" val="37327429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85088"/>
          </a:xfrm>
        </p:spPr>
        <p:txBody>
          <a:bodyPr>
            <a:noAutofit/>
          </a:bodyPr>
          <a:lstStyle/>
          <a:p>
            <a:pPr algn="ctr"/>
            <a:r>
              <a:rPr lang="en-US" sz="3200" dirty="0" smtClean="0"/>
              <a:t>Future Priorities UN </a:t>
            </a:r>
            <a:r>
              <a:rPr lang="en-US" sz="3200" dirty="0"/>
              <a:t>Women Work Plan Highlights 2012</a:t>
            </a:r>
            <a:br>
              <a:rPr lang="en-US" sz="3200" dirty="0"/>
            </a:br>
            <a:endParaRPr lang="en-US" sz="3200" dirty="0"/>
          </a:p>
        </p:txBody>
      </p:sp>
      <p:sp>
        <p:nvSpPr>
          <p:cNvPr id="3" name="Content Placeholder 2"/>
          <p:cNvSpPr>
            <a:spLocks noGrp="1"/>
          </p:cNvSpPr>
          <p:nvPr>
            <p:ph idx="1"/>
          </p:nvPr>
        </p:nvSpPr>
        <p:spPr/>
        <p:txBody>
          <a:bodyPr>
            <a:normAutofit/>
          </a:bodyPr>
          <a:lstStyle/>
          <a:p>
            <a:pPr marL="0" indent="0" algn="ctr">
              <a:buNone/>
            </a:pPr>
            <a:endParaRPr lang="en-US" dirty="0" smtClean="0"/>
          </a:p>
          <a:p>
            <a:r>
              <a:rPr lang="en-US" dirty="0" smtClean="0"/>
              <a:t>IWD side </a:t>
            </a:r>
            <a:r>
              <a:rPr lang="en-US" dirty="0"/>
              <a:t>e</a:t>
            </a:r>
            <a:r>
              <a:rPr lang="en-US" dirty="0" smtClean="0"/>
              <a:t>vent on women in non-traditional areas March 7, 2012</a:t>
            </a:r>
          </a:p>
          <a:p>
            <a:r>
              <a:rPr lang="en-US" dirty="0" smtClean="0"/>
              <a:t>EGM on special measures for gender equality</a:t>
            </a:r>
          </a:p>
          <a:p>
            <a:r>
              <a:rPr lang="en-US" dirty="0" smtClean="0"/>
              <a:t>Communications plan for gender </a:t>
            </a:r>
            <a:r>
              <a:rPr lang="en-US" dirty="0"/>
              <a:t>b</a:t>
            </a:r>
            <a:r>
              <a:rPr lang="en-US" dirty="0" smtClean="0"/>
              <a:t>alance and gender mainstreaming to increase awareness and knowledge of the issues</a:t>
            </a:r>
            <a:r>
              <a:rPr lang="en-US" dirty="0"/>
              <a:t>. </a:t>
            </a:r>
            <a:endParaRPr lang="en-US" dirty="0" smtClean="0"/>
          </a:p>
          <a:p>
            <a:r>
              <a:rPr lang="en-US" dirty="0" smtClean="0"/>
              <a:t>SG’s </a:t>
            </a:r>
            <a:r>
              <a:rPr lang="en-US" dirty="0"/>
              <a:t>report on the improvement in the status of women in the UN system 2012</a:t>
            </a:r>
          </a:p>
          <a:p>
            <a:endParaRPr lang="en-US" dirty="0"/>
          </a:p>
        </p:txBody>
      </p:sp>
      <p:sp>
        <p:nvSpPr>
          <p:cNvPr id="4" name="Footer Placeholder 3"/>
          <p:cNvSpPr>
            <a:spLocks noGrp="1"/>
          </p:cNvSpPr>
          <p:nvPr>
            <p:ph type="ftr" sz="quarter" idx="11"/>
          </p:nvPr>
        </p:nvSpPr>
        <p:spPr>
          <a:xfrm>
            <a:off x="2667000" y="6356350"/>
            <a:ext cx="54864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29</a:t>
            </a:fld>
            <a:endParaRPr lang="en-US" dirty="0"/>
          </a:p>
        </p:txBody>
      </p:sp>
    </p:spTree>
    <p:extLst>
      <p:ext uri="{BB962C8B-B14F-4D97-AF65-F5344CB8AC3E}">
        <p14:creationId xmlns:p14="http://schemas.microsoft.com/office/powerpoint/2010/main" val="1404281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United Nations System</a:t>
            </a:r>
            <a:br>
              <a:rPr lang="en-US" sz="4000" dirty="0" smtClean="0"/>
            </a:br>
            <a:r>
              <a:rPr lang="en-US" sz="4000" dirty="0" smtClean="0"/>
              <a:t>Statistics- Representation of Women</a:t>
            </a:r>
            <a:endParaRPr lang="en-US" sz="4000" dirty="0"/>
          </a:p>
        </p:txBody>
      </p:sp>
      <p:sp>
        <p:nvSpPr>
          <p:cNvPr id="3" name="Content Placeholder 2"/>
          <p:cNvSpPr>
            <a:spLocks noGrp="1"/>
          </p:cNvSpPr>
          <p:nvPr>
            <p:ph idx="1"/>
          </p:nvPr>
        </p:nvSpPr>
        <p:spPr/>
        <p:txBody>
          <a:bodyPr>
            <a:normAutofit/>
          </a:bodyPr>
          <a:lstStyle/>
          <a:p>
            <a:endParaRPr lang="en-US" dirty="0" smtClean="0"/>
          </a:p>
          <a:p>
            <a:r>
              <a:rPr lang="en-US" dirty="0" smtClean="0"/>
              <a:t>Professional and higher categories in the UN system 40 per cent as of 31 December 2010</a:t>
            </a:r>
          </a:p>
          <a:p>
            <a:r>
              <a:rPr lang="en-US" dirty="0" smtClean="0"/>
              <a:t>High 57.3% at the P-2 level </a:t>
            </a:r>
          </a:p>
          <a:p>
            <a:r>
              <a:rPr lang="en-US" dirty="0" smtClean="0"/>
              <a:t>Low 25.7% at the D-2 level  </a:t>
            </a:r>
          </a:p>
          <a:p>
            <a:r>
              <a:rPr lang="en-US" dirty="0" smtClean="0"/>
              <a:t>Glass ceiling at the P-4 level 38.4%</a:t>
            </a:r>
          </a:p>
          <a:p>
            <a:endParaRPr lang="en-US" dirty="0"/>
          </a:p>
        </p:txBody>
      </p:sp>
      <p:sp>
        <p:nvSpPr>
          <p:cNvPr id="5" name="Footer Placeholder 4"/>
          <p:cNvSpPr>
            <a:spLocks noGrp="1"/>
          </p:cNvSpPr>
          <p:nvPr>
            <p:ph type="ftr" sz="quarter" idx="11"/>
          </p:nvPr>
        </p:nvSpPr>
        <p:spPr>
          <a:xfrm>
            <a:off x="2667000" y="6356350"/>
            <a:ext cx="50292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normAutofit/>
          </a:bodyPr>
          <a:lstStyle/>
          <a:p>
            <a:fld id="{E9A36024-DA7C-4B02-97CC-862E6EB73C98}" type="slidenum">
              <a:rPr lang="en-US" smtClean="0"/>
              <a:pPr/>
              <a:t>3</a:t>
            </a:fld>
            <a:endParaRPr lang="en-US" dirty="0"/>
          </a:p>
        </p:txBody>
      </p:sp>
    </p:spTree>
    <p:extLst>
      <p:ext uri="{BB962C8B-B14F-4D97-AF65-F5344CB8AC3E}">
        <p14:creationId xmlns:p14="http://schemas.microsoft.com/office/powerpoint/2010/main" val="503345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2420112"/>
          </a:xfrm>
        </p:spPr>
        <p:txBody>
          <a:bodyPr>
            <a:noAutofit/>
          </a:bodyPr>
          <a:lstStyle/>
          <a:p>
            <a:pPr algn="ctr"/>
            <a:r>
              <a:rPr lang="en-US" sz="4000" dirty="0"/>
              <a:t>Secretary-General’s Report on the Improvement of the Status of Women in the United Nations System 2012</a:t>
            </a:r>
            <a:br>
              <a:rPr lang="en-US" sz="4000" dirty="0"/>
            </a:br>
            <a:endParaRPr lang="en-US" sz="4000" dirty="0"/>
          </a:p>
        </p:txBody>
      </p:sp>
      <p:sp>
        <p:nvSpPr>
          <p:cNvPr id="3" name="Content Placeholder 2"/>
          <p:cNvSpPr>
            <a:spLocks noGrp="1"/>
          </p:cNvSpPr>
          <p:nvPr>
            <p:ph idx="1"/>
          </p:nvPr>
        </p:nvSpPr>
        <p:spPr/>
        <p:txBody>
          <a:bodyPr>
            <a:normAutofit/>
          </a:bodyPr>
          <a:lstStyle/>
          <a:p>
            <a:endParaRPr lang="en-US" dirty="0" smtClean="0"/>
          </a:p>
          <a:p>
            <a:endParaRPr lang="en-US" dirty="0"/>
          </a:p>
          <a:p>
            <a:pPr marL="0" indent="0">
              <a:buNone/>
            </a:pPr>
            <a:r>
              <a:rPr lang="en-US" dirty="0" smtClean="0"/>
              <a:t>Questionnaire</a:t>
            </a:r>
          </a:p>
          <a:p>
            <a:r>
              <a:rPr lang="en-US" dirty="0" smtClean="0"/>
              <a:t>Data</a:t>
            </a:r>
          </a:p>
          <a:p>
            <a:r>
              <a:rPr lang="en-US" dirty="0" smtClean="0"/>
              <a:t>Qualitative survey</a:t>
            </a:r>
            <a:endParaRPr lang="en-US" dirty="0"/>
          </a:p>
          <a:p>
            <a:r>
              <a:rPr lang="en-US" dirty="0" smtClean="0"/>
              <a:t>Examples of good practice</a:t>
            </a:r>
            <a:endParaRPr lang="en-US" dirty="0"/>
          </a:p>
        </p:txBody>
      </p:sp>
      <p:sp>
        <p:nvSpPr>
          <p:cNvPr id="5" name="Footer Placeholder 4"/>
          <p:cNvSpPr>
            <a:spLocks noGrp="1"/>
          </p:cNvSpPr>
          <p:nvPr>
            <p:ph type="ftr" sz="quarter" idx="11"/>
          </p:nvPr>
        </p:nvSpPr>
        <p:spPr>
          <a:xfrm>
            <a:off x="2667000" y="6356350"/>
            <a:ext cx="56388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lstStyle/>
          <a:p>
            <a:fld id="{E9A36024-DA7C-4B02-97CC-862E6EB73C98}" type="slidenum">
              <a:rPr lang="en-US" smtClean="0"/>
              <a:pPr/>
              <a:t>30</a:t>
            </a:fld>
            <a:endParaRPr lang="en-US" dirty="0"/>
          </a:p>
        </p:txBody>
      </p:sp>
    </p:spTree>
    <p:extLst>
      <p:ext uri="{BB962C8B-B14F-4D97-AF65-F5344CB8AC3E}">
        <p14:creationId xmlns:p14="http://schemas.microsoft.com/office/powerpoint/2010/main" val="1937052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do you think?</a:t>
            </a:r>
            <a:endParaRPr lang="en-US" dirty="0"/>
          </a:p>
        </p:txBody>
      </p:sp>
      <p:sp>
        <p:nvSpPr>
          <p:cNvPr id="3" name="Content Placeholder 2"/>
          <p:cNvSpPr>
            <a:spLocks noGrp="1"/>
          </p:cNvSpPr>
          <p:nvPr>
            <p:ph idx="1"/>
          </p:nvPr>
        </p:nvSpPr>
        <p:spPr/>
        <p:txBody>
          <a:bodyPr/>
          <a:lstStyle/>
          <a:p>
            <a:endParaRPr lang="en-US" dirty="0" smtClean="0"/>
          </a:p>
          <a:p>
            <a:pPr marL="0" indent="0">
              <a:buNone/>
            </a:pPr>
            <a:endParaRPr lang="en-US" dirty="0" smtClean="0"/>
          </a:p>
          <a:p>
            <a:r>
              <a:rPr lang="en-US" dirty="0" smtClean="0"/>
              <a:t>What can UN Women do more of, or do differently, to help you to help your organization improve the representation of women?</a:t>
            </a:r>
          </a:p>
          <a:p>
            <a:pPr marL="0" indent="0">
              <a:buNone/>
            </a:pPr>
            <a:endParaRPr lang="en-US" dirty="0" smtClean="0"/>
          </a:p>
          <a:p>
            <a:r>
              <a:rPr lang="en-US" dirty="0" smtClean="0"/>
              <a:t>Priorities</a:t>
            </a:r>
            <a:endParaRPr lang="en-US" dirty="0"/>
          </a:p>
        </p:txBody>
      </p:sp>
      <p:sp>
        <p:nvSpPr>
          <p:cNvPr id="5" name="Footer Placeholder 4"/>
          <p:cNvSpPr>
            <a:spLocks noGrp="1"/>
          </p:cNvSpPr>
          <p:nvPr>
            <p:ph type="ftr" sz="quarter" idx="11"/>
          </p:nvPr>
        </p:nvSpPr>
        <p:spPr>
          <a:xfrm>
            <a:off x="2667000" y="6356350"/>
            <a:ext cx="54864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lstStyle/>
          <a:p>
            <a:fld id="{E9A36024-DA7C-4B02-97CC-862E6EB73C98}" type="slidenum">
              <a:rPr lang="en-US" smtClean="0"/>
              <a:pPr/>
              <a:t>31</a:t>
            </a:fld>
            <a:endParaRPr lang="en-US" dirty="0"/>
          </a:p>
        </p:txBody>
      </p:sp>
    </p:spTree>
    <p:extLst>
      <p:ext uri="{BB962C8B-B14F-4D97-AF65-F5344CB8AC3E}">
        <p14:creationId xmlns:p14="http://schemas.microsoft.com/office/powerpoint/2010/main" val="7948266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sz="5400" dirty="0" smtClean="0"/>
              <a:t>THANK YOU</a:t>
            </a:r>
            <a:endParaRPr lang="en-US" sz="5400" dirty="0"/>
          </a:p>
        </p:txBody>
      </p:sp>
      <p:sp>
        <p:nvSpPr>
          <p:cNvPr id="4" name="Footer Placeholder 3"/>
          <p:cNvSpPr>
            <a:spLocks noGrp="1"/>
          </p:cNvSpPr>
          <p:nvPr>
            <p:ph type="ftr" sz="quarter" idx="11"/>
          </p:nvPr>
        </p:nvSpPr>
        <p:spPr>
          <a:xfrm>
            <a:off x="1371600" y="6356350"/>
            <a:ext cx="46482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32</a:t>
            </a:fld>
            <a:endParaRPr lang="en-US" dirty="0"/>
          </a:p>
        </p:txBody>
      </p:sp>
    </p:spTree>
    <p:extLst>
      <p:ext uri="{BB962C8B-B14F-4D97-AF65-F5344CB8AC3E}">
        <p14:creationId xmlns:p14="http://schemas.microsoft.com/office/powerpoint/2010/main" val="1639919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447800"/>
          </a:xfrm>
        </p:spPr>
        <p:txBody>
          <a:bodyPr>
            <a:normAutofit/>
          </a:bodyPr>
          <a:lstStyle/>
          <a:p>
            <a:pPr algn="ctr"/>
            <a:r>
              <a:rPr lang="en-US" sz="2800" b="1" dirty="0" smtClean="0"/>
              <a:t>Percentage of Women in the Professional and Higher category with Appointments of one or more years in the UN System (December 2010)</a:t>
            </a:r>
            <a:endParaRPr lang="en-US" sz="2800" b="1" dirty="0"/>
          </a:p>
        </p:txBody>
      </p:sp>
      <p:sp>
        <p:nvSpPr>
          <p:cNvPr id="4" name="Footer Placeholder 3"/>
          <p:cNvSpPr>
            <a:spLocks noGrp="1"/>
          </p:cNvSpPr>
          <p:nvPr>
            <p:ph type="ftr" sz="quarter" idx="11"/>
          </p:nvPr>
        </p:nvSpPr>
        <p:spPr>
          <a:xfrm>
            <a:off x="1295400" y="6356350"/>
            <a:ext cx="4724400" cy="365125"/>
          </a:xfrm>
        </p:spPr>
        <p:txBody>
          <a:bodyPr/>
          <a:lstStyle/>
          <a:p>
            <a:pPr algn="ctr"/>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4</a:t>
            </a:fld>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249234930"/>
              </p:ext>
            </p:extLst>
          </p:nvPr>
        </p:nvGraphicFramePr>
        <p:xfrm>
          <a:off x="685800" y="1905000"/>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4884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r>
              <a:rPr lang="en-US" dirty="0" smtClean="0"/>
              <a:t>UN System Trends</a:t>
            </a:r>
            <a:endParaRPr lang="en-US" dirty="0"/>
          </a:p>
        </p:txBody>
      </p:sp>
      <p:sp>
        <p:nvSpPr>
          <p:cNvPr id="3" name="Content Placeholder 2"/>
          <p:cNvSpPr>
            <a:spLocks noGrp="1"/>
          </p:cNvSpPr>
          <p:nvPr>
            <p:ph idx="1"/>
          </p:nvPr>
        </p:nvSpPr>
        <p:spPr>
          <a:xfrm>
            <a:off x="457200" y="990600"/>
            <a:ext cx="8077200" cy="5562600"/>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1000" dirty="0"/>
              <a:t>* Source: CEB Table 11 – 31 December 2001 and 31 December 2010</a:t>
            </a:r>
          </a:p>
          <a:p>
            <a:pPr marL="0" indent="0">
              <a:buNone/>
            </a:pPr>
            <a:endParaRPr lang="en-US" dirty="0"/>
          </a:p>
        </p:txBody>
      </p:sp>
      <p:sp>
        <p:nvSpPr>
          <p:cNvPr id="5" name="Footer Placeholder 4"/>
          <p:cNvSpPr>
            <a:spLocks noGrp="1"/>
          </p:cNvSpPr>
          <p:nvPr>
            <p:ph type="ftr" sz="quarter" idx="11"/>
          </p:nvPr>
        </p:nvSpPr>
        <p:spPr>
          <a:xfrm>
            <a:off x="2667000" y="6356350"/>
            <a:ext cx="49530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normAutofit/>
          </a:bodyPr>
          <a:lstStyle/>
          <a:p>
            <a:fld id="{E9A36024-DA7C-4B02-97CC-862E6EB73C98}" type="slidenum">
              <a:rPr lang="en-US" smtClean="0"/>
              <a:pPr/>
              <a:t>5</a:t>
            </a:fld>
            <a:endParaRPr lang="en-US" dirty="0"/>
          </a:p>
        </p:txBody>
      </p:sp>
      <p:pic>
        <p:nvPicPr>
          <p:cNvPr id="8" name="Picture 7"/>
          <p:cNvPicPr/>
          <p:nvPr/>
        </p:nvPicPr>
        <p:blipFill rotWithShape="1">
          <a:blip r:embed="rId2"/>
          <a:srcRect l="5581" t="13113" r="5204" b="8175"/>
          <a:stretch/>
        </p:blipFill>
        <p:spPr bwMode="auto">
          <a:xfrm>
            <a:off x="533400" y="1524000"/>
            <a:ext cx="7848600" cy="44196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9964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fontScale="90000"/>
          </a:bodyPr>
          <a:lstStyle/>
          <a:p>
            <a:r>
              <a:rPr lang="en-US" dirty="0" smtClean="0"/>
              <a:t>UN System Trends and Conclusions</a:t>
            </a:r>
            <a:endParaRPr lang="en-US" dirty="0"/>
          </a:p>
        </p:txBody>
      </p:sp>
      <p:sp>
        <p:nvSpPr>
          <p:cNvPr id="3" name="Content Placeholder 2"/>
          <p:cNvSpPr>
            <a:spLocks noGrp="1"/>
          </p:cNvSpPr>
          <p:nvPr>
            <p:ph idx="1"/>
          </p:nvPr>
        </p:nvSpPr>
        <p:spPr>
          <a:xfrm>
            <a:off x="457200" y="1524000"/>
            <a:ext cx="8229600" cy="4800600"/>
          </a:xfrm>
        </p:spPr>
        <p:txBody>
          <a:bodyPr>
            <a:normAutofit lnSpcReduction="10000"/>
          </a:bodyPr>
          <a:lstStyle/>
          <a:p>
            <a:pPr marL="0" indent="0">
              <a:buNone/>
            </a:pPr>
            <a:r>
              <a:rPr lang="en-US" dirty="0" smtClean="0"/>
              <a:t>Successes </a:t>
            </a:r>
          </a:p>
          <a:p>
            <a:r>
              <a:rPr lang="en-US" sz="1900" dirty="0" smtClean="0"/>
              <a:t> Parity has been reached only at the P2 level (57.3%)</a:t>
            </a:r>
          </a:p>
          <a:p>
            <a:r>
              <a:rPr lang="en-US" sz="1900" dirty="0" smtClean="0"/>
              <a:t>Highest annual increment is at the UG level (1.7%)</a:t>
            </a:r>
          </a:p>
          <a:p>
            <a:r>
              <a:rPr lang="en-US" sz="1900" dirty="0" smtClean="0"/>
              <a:t>From </a:t>
            </a:r>
            <a:r>
              <a:rPr lang="en-US" sz="1900" dirty="0"/>
              <a:t>2007 through 2010, the UN </a:t>
            </a:r>
            <a:r>
              <a:rPr lang="en-US" sz="1900" dirty="0" smtClean="0"/>
              <a:t>Secretariat experienced </a:t>
            </a:r>
            <a:r>
              <a:rPr lang="en-US" sz="1900" dirty="0"/>
              <a:t>an unprecedented increase in women at the most senior levels — from 17 percent to 29 </a:t>
            </a:r>
            <a:r>
              <a:rPr lang="en-US" sz="1900" dirty="0" smtClean="0"/>
              <a:t>percent (39 men and 16 women) </a:t>
            </a:r>
            <a:r>
              <a:rPr lang="en-US" sz="1900" dirty="0"/>
              <a:t>at the Under-Secretary-General level, and from 20 percent to </a:t>
            </a:r>
            <a:r>
              <a:rPr lang="en-US" sz="1900"/>
              <a:t>25 </a:t>
            </a:r>
            <a:r>
              <a:rPr lang="en-US" sz="1900" smtClean="0"/>
              <a:t>percent (48 men and 16 women)at </a:t>
            </a:r>
            <a:r>
              <a:rPr lang="en-US" sz="1900" dirty="0"/>
              <a:t>the Assistant Secretary General level. </a:t>
            </a:r>
            <a:endParaRPr lang="en-US" sz="1900" dirty="0"/>
          </a:p>
          <a:p>
            <a:endParaRPr lang="en-US" sz="1900" dirty="0" smtClean="0"/>
          </a:p>
          <a:p>
            <a:pPr marL="0" indent="0">
              <a:buNone/>
            </a:pPr>
            <a:endParaRPr lang="en-US" sz="1900" dirty="0"/>
          </a:p>
          <a:p>
            <a:pPr marL="0" indent="0">
              <a:buNone/>
            </a:pPr>
            <a:r>
              <a:rPr lang="en-US" dirty="0" smtClean="0"/>
              <a:t>Challenges</a:t>
            </a:r>
          </a:p>
          <a:p>
            <a:r>
              <a:rPr lang="en-US" sz="1900" dirty="0" smtClean="0"/>
              <a:t>Only </a:t>
            </a:r>
            <a:r>
              <a:rPr lang="en-US" sz="1900" dirty="0"/>
              <a:t>25.7% of staff in the D-2 level are </a:t>
            </a:r>
            <a:r>
              <a:rPr lang="en-US" sz="1900" dirty="0" smtClean="0"/>
              <a:t>women</a:t>
            </a:r>
          </a:p>
          <a:p>
            <a:r>
              <a:rPr lang="en-US" sz="1900" dirty="0" smtClean="0"/>
              <a:t>Years in which parity will be reached ranges from 2020 at P3 to 2060 at D-2.</a:t>
            </a:r>
            <a:endParaRPr lang="en-US" sz="1900" dirty="0"/>
          </a:p>
          <a:p>
            <a:r>
              <a:rPr lang="en-US" sz="1900" dirty="0" smtClean="0"/>
              <a:t>Lowest average annual increment  is 0.4 at the P-2 level.</a:t>
            </a:r>
          </a:p>
          <a:p>
            <a:endParaRPr lang="en-US" dirty="0"/>
          </a:p>
          <a:p>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1"/>
          </p:nvPr>
        </p:nvSpPr>
        <p:spPr>
          <a:xfrm>
            <a:off x="1828800" y="6356350"/>
            <a:ext cx="5105400" cy="365125"/>
          </a:xfrm>
        </p:spPr>
        <p:txBody>
          <a:bodyPr/>
          <a:lstStyle/>
          <a:p>
            <a:r>
              <a:rPr lang="en-US" dirty="0" smtClean="0"/>
              <a:t>Focal Point for Women, UN Coordination Division, UN Women</a:t>
            </a:r>
            <a:endParaRPr lang="en-US" dirty="0"/>
          </a:p>
        </p:txBody>
      </p:sp>
      <p:sp>
        <p:nvSpPr>
          <p:cNvPr id="5" name="Slide Number Placeholder 4"/>
          <p:cNvSpPr>
            <a:spLocks noGrp="1"/>
          </p:cNvSpPr>
          <p:nvPr>
            <p:ph type="sldNum" sz="quarter" idx="12"/>
          </p:nvPr>
        </p:nvSpPr>
        <p:spPr/>
        <p:txBody>
          <a:bodyPr/>
          <a:lstStyle/>
          <a:p>
            <a:fld id="{E9A36024-DA7C-4B02-97CC-862E6EB73C98}" type="slidenum">
              <a:rPr lang="en-US" smtClean="0"/>
              <a:pPr/>
              <a:t>6</a:t>
            </a:fld>
            <a:endParaRPr lang="en-US" dirty="0"/>
          </a:p>
        </p:txBody>
      </p:sp>
    </p:spTree>
    <p:extLst>
      <p:ext uri="{BB962C8B-B14F-4D97-AF65-F5344CB8AC3E}">
        <p14:creationId xmlns:p14="http://schemas.microsoft.com/office/powerpoint/2010/main" val="568407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0"/>
          </a:xfrm>
        </p:spPr>
        <p:txBody>
          <a:bodyPr>
            <a:normAutofit fontScale="90000"/>
          </a:bodyPr>
          <a:lstStyle/>
          <a:p>
            <a:r>
              <a:rPr lang="en-US" sz="4000" dirty="0" smtClean="0"/>
              <a:t/>
            </a:r>
            <a:br>
              <a:rPr lang="en-US" sz="4000" dirty="0" smtClean="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5300" dirty="0" smtClean="0"/>
              <a:t>Leadership Messages</a:t>
            </a:r>
            <a:endParaRPr lang="en-US" sz="5300" dirty="0"/>
          </a:p>
        </p:txBody>
      </p:sp>
      <p:sp>
        <p:nvSpPr>
          <p:cNvPr id="3" name="Content Placeholder 2"/>
          <p:cNvSpPr>
            <a:spLocks noGrp="1"/>
          </p:cNvSpPr>
          <p:nvPr>
            <p:ph idx="1"/>
          </p:nvPr>
        </p:nvSpPr>
        <p:spPr/>
        <p:txBody>
          <a:bodyPr>
            <a:normAutofit fontScale="92500"/>
          </a:bodyPr>
          <a:lstStyle/>
          <a:p>
            <a:pPr marL="0" indent="0">
              <a:buNone/>
            </a:pPr>
            <a:r>
              <a:rPr lang="en-US" sz="2800" dirty="0" smtClean="0"/>
              <a:t>      </a:t>
            </a:r>
            <a:r>
              <a:rPr lang="en-US" sz="2800" dirty="0"/>
              <a:t>“</a:t>
            </a:r>
            <a:r>
              <a:rPr lang="en-US" sz="1600" dirty="0"/>
              <a:t>As a standard-setting organization, the UN has a particular responsibility to achieve gender balance and to lead by </a:t>
            </a:r>
            <a:r>
              <a:rPr lang="en-US" sz="1600" dirty="0" smtClean="0"/>
              <a:t>example</a:t>
            </a:r>
            <a:r>
              <a:rPr lang="en-US" sz="2800" dirty="0" smtClean="0"/>
              <a:t>.</a:t>
            </a:r>
            <a:r>
              <a:rPr lang="en-US" sz="1600" dirty="0" smtClean="0"/>
              <a:t>”</a:t>
            </a:r>
          </a:p>
          <a:p>
            <a:pPr marL="0" indent="0">
              <a:buNone/>
            </a:pPr>
            <a:r>
              <a:rPr lang="en-US" sz="1600" dirty="0"/>
              <a:t>	</a:t>
            </a:r>
            <a:r>
              <a:rPr lang="en-US" sz="1600" dirty="0" smtClean="0"/>
              <a:t>				        Michelle Bachelet, 22 February  2011</a:t>
            </a:r>
            <a:endParaRPr lang="en-US" sz="1600" dirty="0"/>
          </a:p>
          <a:p>
            <a:pPr marL="0" indent="0" algn="ctr">
              <a:buNone/>
            </a:pPr>
            <a:r>
              <a:rPr lang="en-US" dirty="0" smtClean="0"/>
              <a:t>“</a:t>
            </a:r>
            <a:r>
              <a:rPr lang="en-US" sz="1600" dirty="0" smtClean="0"/>
              <a:t>As a standard setting organization, the United Nations should lead by example” </a:t>
            </a:r>
          </a:p>
          <a:p>
            <a:pPr marL="0" indent="0" algn="ctr">
              <a:buNone/>
            </a:pPr>
            <a:r>
              <a:rPr lang="en-US" sz="1600" dirty="0"/>
              <a:t> </a:t>
            </a:r>
            <a:r>
              <a:rPr lang="en-US" sz="1600" dirty="0" smtClean="0"/>
              <a:t>                                                                                               Ban Ki-Moon,  23 December 2011</a:t>
            </a:r>
            <a:r>
              <a:rPr lang="en-US" sz="1600" dirty="0"/>
              <a:t> </a:t>
            </a:r>
            <a:endParaRPr lang="en-US" sz="1600" dirty="0" smtClean="0"/>
          </a:p>
          <a:p>
            <a:pPr marL="0" indent="0">
              <a:buNone/>
            </a:pPr>
            <a:r>
              <a:rPr lang="en-US" sz="1600" dirty="0"/>
              <a:t> </a:t>
            </a:r>
            <a:r>
              <a:rPr lang="en-US" sz="1600" dirty="0" smtClean="0"/>
              <a:t>           </a:t>
            </a:r>
          </a:p>
          <a:p>
            <a:pPr>
              <a:buFont typeface="Wingdings" pitchFamily="2" charset="2"/>
              <a:buChar char="§"/>
            </a:pPr>
            <a:r>
              <a:rPr lang="en-US" dirty="0" smtClean="0"/>
              <a:t>Accelerate progress at levels with least improvement: </a:t>
            </a:r>
            <a:endParaRPr lang="en-US" dirty="0"/>
          </a:p>
          <a:p>
            <a:pPr marL="0" indent="0">
              <a:buNone/>
            </a:pPr>
            <a:r>
              <a:rPr lang="en-US" dirty="0" smtClean="0"/>
              <a:t>   P-4 to D-2</a:t>
            </a:r>
          </a:p>
          <a:p>
            <a:pPr>
              <a:buFont typeface="Wingdings" pitchFamily="2" charset="2"/>
              <a:buChar char="§"/>
            </a:pPr>
            <a:r>
              <a:rPr lang="en-US" dirty="0" smtClean="0"/>
              <a:t>Important role of Departmental Focal Points for Women</a:t>
            </a:r>
          </a:p>
          <a:p>
            <a:pPr>
              <a:buFont typeface="Wingdings" pitchFamily="2" charset="2"/>
              <a:buChar char="§"/>
            </a:pPr>
            <a:r>
              <a:rPr lang="en-US" dirty="0" smtClean="0"/>
              <a:t>Maintain accurate statistics to measure progress</a:t>
            </a:r>
          </a:p>
          <a:p>
            <a:pPr>
              <a:buFont typeface="Wingdings" pitchFamily="2" charset="2"/>
              <a:buChar char="§"/>
            </a:pPr>
            <a:r>
              <a:rPr lang="en-US" dirty="0"/>
              <a:t>Gender friendly work environment -Stigma free FWA</a:t>
            </a:r>
          </a:p>
          <a:p>
            <a:pPr marL="0" indent="0">
              <a:buNone/>
            </a:pPr>
            <a:endParaRPr lang="en-US" dirty="0" smtClean="0"/>
          </a:p>
          <a:p>
            <a:endParaRPr lang="en-US" dirty="0" smtClean="0"/>
          </a:p>
          <a:p>
            <a:endParaRPr lang="en-US" dirty="0" smtClean="0"/>
          </a:p>
          <a:p>
            <a:endParaRPr lang="en-US" dirty="0"/>
          </a:p>
        </p:txBody>
      </p:sp>
      <p:sp>
        <p:nvSpPr>
          <p:cNvPr id="5" name="Footer Placeholder 4"/>
          <p:cNvSpPr>
            <a:spLocks noGrp="1"/>
          </p:cNvSpPr>
          <p:nvPr>
            <p:ph type="ftr" sz="quarter" idx="11"/>
          </p:nvPr>
        </p:nvSpPr>
        <p:spPr>
          <a:xfrm>
            <a:off x="2667000" y="6356350"/>
            <a:ext cx="46482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normAutofit/>
          </a:bodyPr>
          <a:lstStyle/>
          <a:p>
            <a:fld id="{E9A36024-DA7C-4B02-97CC-862E6EB73C98}" type="slidenum">
              <a:rPr lang="en-US" smtClean="0"/>
              <a:pPr/>
              <a:t>7</a:t>
            </a:fld>
            <a:endParaRPr lang="en-US" dirty="0"/>
          </a:p>
        </p:txBody>
      </p:sp>
    </p:spTree>
    <p:extLst>
      <p:ext uri="{BB962C8B-B14F-4D97-AF65-F5344CB8AC3E}">
        <p14:creationId xmlns:p14="http://schemas.microsoft.com/office/powerpoint/2010/main" val="108396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Upcoming Issues: some examples</a:t>
            </a:r>
            <a:endParaRPr lang="en-US" dirty="0"/>
          </a:p>
        </p:txBody>
      </p:sp>
      <p:sp>
        <p:nvSpPr>
          <p:cNvPr id="3" name="Content Placeholder 2"/>
          <p:cNvSpPr>
            <a:spLocks noGrp="1"/>
          </p:cNvSpPr>
          <p:nvPr>
            <p:ph idx="1"/>
          </p:nvPr>
        </p:nvSpPr>
        <p:spPr/>
        <p:txBody>
          <a:bodyPr>
            <a:normAutofit lnSpcReduction="10000"/>
          </a:bodyPr>
          <a:lstStyle/>
          <a:p>
            <a:r>
              <a:rPr lang="en-US" dirty="0"/>
              <a:t>Promulgate gender balance strategy and action </a:t>
            </a:r>
            <a:r>
              <a:rPr lang="en-US" dirty="0" smtClean="0"/>
              <a:t>plan(SWAP)</a:t>
            </a:r>
            <a:endParaRPr lang="en-US" dirty="0"/>
          </a:p>
          <a:p>
            <a:r>
              <a:rPr lang="en-US" dirty="0" smtClean="0"/>
              <a:t>Incorporate gender balance in mobility policy</a:t>
            </a:r>
          </a:p>
          <a:p>
            <a:r>
              <a:rPr lang="en-US" dirty="0" smtClean="0"/>
              <a:t>Effectuate </a:t>
            </a:r>
            <a:r>
              <a:rPr lang="en-US" dirty="0"/>
              <a:t>ST/AI/1999/9  “Special Measures for the Achievement of Gender Equality</a:t>
            </a:r>
            <a:r>
              <a:rPr lang="en-US" dirty="0" smtClean="0"/>
              <a:t>”</a:t>
            </a:r>
          </a:p>
          <a:p>
            <a:r>
              <a:rPr lang="en-US" dirty="0" smtClean="0"/>
              <a:t>Placement focal point for women</a:t>
            </a:r>
          </a:p>
          <a:p>
            <a:r>
              <a:rPr lang="en-US" dirty="0" smtClean="0"/>
              <a:t>Strengthen implementation; monitor and track progress of FWA</a:t>
            </a:r>
          </a:p>
          <a:p>
            <a:r>
              <a:rPr lang="en-US" dirty="0"/>
              <a:t>Study situation of pregnant women in difficult duty stations</a:t>
            </a:r>
          </a:p>
          <a:p>
            <a:endParaRPr lang="en-US" dirty="0"/>
          </a:p>
        </p:txBody>
      </p:sp>
      <p:sp>
        <p:nvSpPr>
          <p:cNvPr id="5" name="Footer Placeholder 4"/>
          <p:cNvSpPr>
            <a:spLocks noGrp="1"/>
          </p:cNvSpPr>
          <p:nvPr>
            <p:ph type="ftr" sz="quarter" idx="11"/>
          </p:nvPr>
        </p:nvSpPr>
        <p:spPr>
          <a:xfrm>
            <a:off x="2667000" y="6356350"/>
            <a:ext cx="43434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normAutofit/>
          </a:bodyPr>
          <a:lstStyle/>
          <a:p>
            <a:fld id="{E9A36024-DA7C-4B02-97CC-862E6EB73C98}" type="slidenum">
              <a:rPr lang="en-US" smtClean="0"/>
              <a:pPr/>
              <a:t>8</a:t>
            </a:fld>
            <a:endParaRPr lang="en-US" dirty="0"/>
          </a:p>
        </p:txBody>
      </p:sp>
    </p:spTree>
    <p:extLst>
      <p:ext uri="{BB962C8B-B14F-4D97-AF65-F5344CB8AC3E}">
        <p14:creationId xmlns:p14="http://schemas.microsoft.com/office/powerpoint/2010/main" val="3498767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95400"/>
          </a:xfrm>
        </p:spPr>
        <p:txBody>
          <a:bodyPr>
            <a:normAutofit/>
          </a:bodyPr>
          <a:lstStyle/>
          <a:p>
            <a:pPr algn="ctr"/>
            <a:r>
              <a:rPr lang="en-US" dirty="0" smtClean="0"/>
              <a:t>Beyond the </a:t>
            </a:r>
            <a:r>
              <a:rPr lang="en-US" sz="5600" dirty="0" smtClean="0"/>
              <a:t>Numbers</a:t>
            </a:r>
            <a:endParaRPr lang="en-US" dirty="0"/>
          </a:p>
        </p:txBody>
      </p:sp>
      <p:sp>
        <p:nvSpPr>
          <p:cNvPr id="6" name="Content Placeholder 5"/>
          <p:cNvSpPr>
            <a:spLocks noGrp="1"/>
          </p:cNvSpPr>
          <p:nvPr>
            <p:ph idx="1"/>
          </p:nvPr>
        </p:nvSpPr>
        <p:spPr/>
        <p:txBody>
          <a:bodyPr>
            <a:normAutofit/>
          </a:bodyPr>
          <a:lstStyle/>
          <a:p>
            <a:pPr marL="0" indent="0">
              <a:buNone/>
            </a:pPr>
            <a:endParaRPr lang="en-US" dirty="0" smtClean="0"/>
          </a:p>
          <a:p>
            <a:r>
              <a:rPr lang="en-US" sz="2400" dirty="0" smtClean="0"/>
              <a:t>SWAP </a:t>
            </a:r>
            <a:r>
              <a:rPr lang="en-US" sz="2400" dirty="0"/>
              <a:t>gender balance indicators </a:t>
            </a:r>
            <a:r>
              <a:rPr lang="en-US" sz="1800" dirty="0"/>
              <a:t>(</a:t>
            </a:r>
            <a:r>
              <a:rPr lang="en-US" sz="1800" dirty="0" smtClean="0"/>
              <a:t>System-wide </a:t>
            </a:r>
            <a:r>
              <a:rPr lang="en-US" sz="1800" dirty="0"/>
              <a:t>Action Plan on Gender Equality and the Empowerment of </a:t>
            </a:r>
            <a:r>
              <a:rPr lang="en-US" sz="1800" dirty="0" smtClean="0"/>
              <a:t>Women) </a:t>
            </a:r>
          </a:p>
          <a:p>
            <a:r>
              <a:rPr lang="en-US" sz="2400" dirty="0" smtClean="0"/>
              <a:t>Gender </a:t>
            </a:r>
            <a:r>
              <a:rPr lang="en-US" sz="2400" dirty="0"/>
              <a:t>B</a:t>
            </a:r>
            <a:r>
              <a:rPr lang="en-US" sz="2400" dirty="0" smtClean="0"/>
              <a:t>ased Violence (GBV) and the Workplace: Report and Policy</a:t>
            </a:r>
          </a:p>
          <a:p>
            <a:r>
              <a:rPr lang="en-US" sz="2400" dirty="0" smtClean="0"/>
              <a:t>Consultations with Focal Points </a:t>
            </a:r>
          </a:p>
          <a:p>
            <a:r>
              <a:rPr lang="en-US" sz="2400" dirty="0" smtClean="0"/>
              <a:t>Gender and Ageing</a:t>
            </a:r>
          </a:p>
          <a:p>
            <a:r>
              <a:rPr lang="en-US" sz="2400" dirty="0" smtClean="0"/>
              <a:t>Workplace Flexibility</a:t>
            </a:r>
            <a:endParaRPr lang="en-US" sz="2400" dirty="0"/>
          </a:p>
        </p:txBody>
      </p:sp>
      <p:sp>
        <p:nvSpPr>
          <p:cNvPr id="3" name="Footer Placeholder 2"/>
          <p:cNvSpPr>
            <a:spLocks noGrp="1"/>
          </p:cNvSpPr>
          <p:nvPr>
            <p:ph type="ftr" sz="quarter" idx="11"/>
          </p:nvPr>
        </p:nvSpPr>
        <p:spPr>
          <a:xfrm>
            <a:off x="2667000" y="6356350"/>
            <a:ext cx="4876800" cy="365125"/>
          </a:xfrm>
        </p:spPr>
        <p:txBody>
          <a:bodyPr/>
          <a:lstStyle/>
          <a:p>
            <a:r>
              <a:rPr lang="en-US" dirty="0" smtClean="0"/>
              <a:t>Focal Point for Women, UN Coordination Division, UN Women</a:t>
            </a:r>
            <a:endParaRPr lang="en-US" dirty="0"/>
          </a:p>
        </p:txBody>
      </p:sp>
      <p:sp>
        <p:nvSpPr>
          <p:cNvPr id="4" name="Slide Number Placeholder 3"/>
          <p:cNvSpPr>
            <a:spLocks noGrp="1"/>
          </p:cNvSpPr>
          <p:nvPr>
            <p:ph type="sldNum" sz="quarter" idx="12"/>
          </p:nvPr>
        </p:nvSpPr>
        <p:spPr/>
        <p:txBody>
          <a:bodyPr/>
          <a:lstStyle/>
          <a:p>
            <a:fld id="{E9A36024-DA7C-4B02-97CC-862E6EB73C98}"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2851</TotalTime>
  <Words>2010</Words>
  <Application>Microsoft Office PowerPoint</Application>
  <PresentationFormat>On-screen Show (4:3)</PresentationFormat>
  <Paragraphs>355</Paragraphs>
  <Slides>32</Slides>
  <Notes>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Flow</vt:lpstr>
      <vt:lpstr>Representation of Women in the United Nations System</vt:lpstr>
      <vt:lpstr>Overview</vt:lpstr>
      <vt:lpstr>United Nations System Statistics- Representation of Women</vt:lpstr>
      <vt:lpstr>Percentage of Women in the Professional and Higher category with Appointments of one or more years in the UN System (December 2010)</vt:lpstr>
      <vt:lpstr>UN System Trends</vt:lpstr>
      <vt:lpstr>UN System Trends and Conclusions</vt:lpstr>
      <vt:lpstr>            Leadership Messages</vt:lpstr>
      <vt:lpstr>Upcoming Issues: some examples</vt:lpstr>
      <vt:lpstr>Beyond the Numbers</vt:lpstr>
      <vt:lpstr>CEB-SWAP System-wide Action Plan  on gender equality and the empowerment of women </vt:lpstr>
      <vt:lpstr>3 CEB-SWAP Indicators on gender balance </vt:lpstr>
      <vt:lpstr>Gender Balance related SWAP indicators: Gender  Architecture Element 10 –representation of women</vt:lpstr>
      <vt:lpstr>Gender Balance related SWAP indicators: Gender Architecture Element 10 – focal points </vt:lpstr>
      <vt:lpstr>Gender Balance related SWAP indicators: Organizational Culture Element</vt:lpstr>
      <vt:lpstr>Beyond the Numbers: GBV</vt:lpstr>
      <vt:lpstr>GBV and the Workplace</vt:lpstr>
      <vt:lpstr>Elements of GBV and Workplace Policy</vt:lpstr>
      <vt:lpstr>Consultations with Gender Balance Focal Points</vt:lpstr>
      <vt:lpstr>Some Focal Point Suggestions  </vt:lpstr>
      <vt:lpstr>Some Focal Point Suggestions</vt:lpstr>
      <vt:lpstr>    Suggestions for Role of UN Women </vt:lpstr>
      <vt:lpstr>Gender and Ageing</vt:lpstr>
      <vt:lpstr>The Status of the World’s Older Women and Progress since the Madrid International Plan of Action on Ageing (2) </vt:lpstr>
      <vt:lpstr>The Status of the World’s Older Women and Progress since the Madrid International Plan of Action on Ageing (3)  </vt:lpstr>
      <vt:lpstr>The Status of the World’s Older Women and Progress since the Madrid International Plan of Action on Ageing</vt:lpstr>
      <vt:lpstr>Beyond Numbers: Work-Life</vt:lpstr>
      <vt:lpstr>Public Sector Work-Life Initiatives  Some Examples</vt:lpstr>
      <vt:lpstr>Joint Inspection Unit-Draft Report on Management of Sick Leave in the UN System</vt:lpstr>
      <vt:lpstr>Future Priorities UN Women Work Plan Highlights 2012 </vt:lpstr>
      <vt:lpstr>Secretary-General’s Report on the Improvement of the Status of Women in the United Nations System 2012 </vt:lpstr>
      <vt:lpstr>What do you think?</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Marilyn Dawson</dc:creator>
  <cp:lastModifiedBy>Marilyn Dawson</cp:lastModifiedBy>
  <cp:revision>115</cp:revision>
  <cp:lastPrinted>2012-02-24T19:23:06Z</cp:lastPrinted>
  <dcterms:created xsi:type="dcterms:W3CDTF">2012-02-16T15:27:55Z</dcterms:created>
  <dcterms:modified xsi:type="dcterms:W3CDTF">2012-03-02T22:24:11Z</dcterms:modified>
</cp:coreProperties>
</file>